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0" r:id="rId1"/>
  </p:sldMasterIdLst>
  <p:notesMasterIdLst>
    <p:notesMasterId r:id="rId27"/>
  </p:notesMasterIdLst>
  <p:handoutMasterIdLst>
    <p:handoutMasterId r:id="rId28"/>
  </p:handoutMasterIdLst>
  <p:sldIdLst>
    <p:sldId id="256" r:id="rId2"/>
    <p:sldId id="257" r:id="rId3"/>
    <p:sldId id="301" r:id="rId4"/>
    <p:sldId id="259" r:id="rId5"/>
    <p:sldId id="262" r:id="rId6"/>
    <p:sldId id="276" r:id="rId7"/>
    <p:sldId id="264" r:id="rId8"/>
    <p:sldId id="267" r:id="rId9"/>
    <p:sldId id="288" r:id="rId10"/>
    <p:sldId id="272" r:id="rId11"/>
    <p:sldId id="274" r:id="rId12"/>
    <p:sldId id="294" r:id="rId13"/>
    <p:sldId id="295" r:id="rId14"/>
    <p:sldId id="290" r:id="rId15"/>
    <p:sldId id="269" r:id="rId16"/>
    <p:sldId id="270" r:id="rId17"/>
    <p:sldId id="282" r:id="rId18"/>
    <p:sldId id="305" r:id="rId19"/>
    <p:sldId id="296" r:id="rId20"/>
    <p:sldId id="304" r:id="rId21"/>
    <p:sldId id="298" r:id="rId22"/>
    <p:sldId id="297" r:id="rId23"/>
    <p:sldId id="300" r:id="rId24"/>
    <p:sldId id="302" r:id="rId25"/>
    <p:sldId id="303" r:id="rId26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60" autoAdjust="0"/>
    <p:restoredTop sz="94660"/>
  </p:normalViewPr>
  <p:slideViewPr>
    <p:cSldViewPr>
      <p:cViewPr>
        <p:scale>
          <a:sx n="100" d="100"/>
          <a:sy n="100" d="100"/>
        </p:scale>
        <p:origin x="-138" y="3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71AA3B-B78E-4C69-B39D-D8049FC8D82F}" type="datetimeFigureOut">
              <a:rPr lang="en-US" smtClean="0"/>
              <a:t>4/1/2014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3DFC0E-3B66-47A7-B6B5-1C228E23B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9796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2419A1A-C1B8-4916-8014-FF3BC9CAD5B6}" type="datetimeFigureOut">
              <a:rPr lang="en-US" smtClean="0"/>
              <a:t>3/28/2014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245639C-F5EF-4004-B03B-91431BE08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619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5639C-F5EF-4004-B03B-91431BE086C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021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5639C-F5EF-4004-B03B-91431BE086C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688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5639C-F5EF-4004-B03B-91431BE086C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6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5639C-F5EF-4004-B03B-91431BE086C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457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5639C-F5EF-4004-B03B-91431BE086C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541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1C893-3293-4214-B291-DAD2AF480456}" type="datetime1">
              <a:rPr lang="en-US" smtClean="0"/>
              <a:t>4/2/2014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B9637-F69C-49EA-9518-8EB6C5A62AFD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E1C50-C581-42DB-8FBB-600A4684B01A}" type="datetime1">
              <a:rPr lang="en-US" smtClean="0"/>
              <a:t>4/2/2014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B9637-F69C-49EA-9518-8EB6C5A62A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D001B-35DE-401A-95DE-59DE52AD039A}" type="datetime1">
              <a:rPr lang="en-US" smtClean="0"/>
              <a:t>4/2/2014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B9637-F69C-49EA-9518-8EB6C5A62A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661-74BE-4152-B170-6186ECEC42BE}" type="datetime1">
              <a:rPr lang="en-US" smtClean="0"/>
              <a:t>4/2/2014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B9637-F69C-49EA-9518-8EB6C5A62A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881F7-A973-4D72-9E7D-71DA7592A019}" type="datetime1">
              <a:rPr lang="en-US" smtClean="0"/>
              <a:t>4/2/2014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B9637-F69C-49EA-9518-8EB6C5A62AFD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0C4A8-7E16-4E63-9C86-9FD91234D7AB}" type="datetime1">
              <a:rPr lang="en-US" smtClean="0"/>
              <a:t>4/2/2014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B9637-F69C-49EA-9518-8EB6C5A62A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5CF80-9DE5-4D14-8A68-27F4DD354B11}" type="datetime1">
              <a:rPr lang="en-US" smtClean="0"/>
              <a:t>4/2/2014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B9637-F69C-49EA-9518-8EB6C5A62AFD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1FB71-0E18-47BA-ADF4-78B43967CDEC}" type="datetime1">
              <a:rPr lang="en-US" smtClean="0"/>
              <a:t>4/2/2014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B9637-F69C-49EA-9518-8EB6C5A62A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845D4-827F-4C16-B893-7A0B524DD331}" type="datetime1">
              <a:rPr lang="en-US" smtClean="0"/>
              <a:t>4/2/2014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B9637-F69C-49EA-9518-8EB6C5A62A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724C3-175D-4A79-8068-DA3BC2FC3855}" type="datetime1">
              <a:rPr lang="en-US" smtClean="0"/>
              <a:t>4/2/2014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B9637-F69C-49EA-9518-8EB6C5A62AFD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A3EF5-3E2C-44D0-A3F3-D3D4D50195F9}" type="datetime1">
              <a:rPr lang="en-US" smtClean="0"/>
              <a:t>4/2/2014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B9637-F69C-49EA-9518-8EB6C5A62A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E86CEC73-EFD1-44D7-BA0F-A25895CBE6FD}" type="datetime1">
              <a:rPr lang="en-US" smtClean="0"/>
              <a:t>4/2/2014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A34B9637-F69C-49EA-9518-8EB6C5A62AF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Understanding the Shortcomings of CFD in Predicting High Lift Configurations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Ciara </a:t>
            </a:r>
            <a:r>
              <a:rPr lang="en-US" sz="2800" dirty="0" smtClean="0">
                <a:solidFill>
                  <a:schemeClr val="tx1"/>
                </a:solidFill>
              </a:rPr>
              <a:t>Thompson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Embry- Riddle Aeronautical University</a:t>
            </a:r>
            <a:endParaRPr lang="en-US" sz="2800" dirty="0" smtClean="0">
              <a:solidFill>
                <a:schemeClr val="tx1"/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4615543"/>
            <a:ext cx="3885695" cy="201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699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381000"/>
            <a:ext cx="8229600" cy="8683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Experimental and CFD Data Comparison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796" y="1091187"/>
            <a:ext cx="8229600" cy="4906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Alpha: 18.5 degrees</a:t>
            </a:r>
          </a:p>
          <a:p>
            <a:pPr marL="457200" lvl="1" indent="0">
              <a:buNone/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>
          <a:xfrm>
            <a:off x="6977743" y="6492875"/>
            <a:ext cx="2133600" cy="365125"/>
          </a:xfrm>
        </p:spPr>
        <p:txBody>
          <a:bodyPr/>
          <a:lstStyle/>
          <a:p>
            <a:fld id="{A34B9637-F69C-49EA-9518-8EB6C5A62AFD}" type="slidenum">
              <a:rPr lang="en-US" smtClean="0"/>
              <a:t>10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752889" y="1447800"/>
            <a:ext cx="258394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Color Code</a:t>
            </a:r>
          </a:p>
          <a:p>
            <a:r>
              <a:rPr lang="en-US" sz="1200" b="1" i="1" dirty="0" smtClean="0"/>
              <a:t>Pink – Separation </a:t>
            </a:r>
          </a:p>
          <a:p>
            <a:r>
              <a:rPr lang="en-US" sz="1200" b="1" i="1" dirty="0" smtClean="0"/>
              <a:t>Green - Surface flow lines </a:t>
            </a:r>
          </a:p>
          <a:p>
            <a:r>
              <a:rPr lang="en-US" sz="1200" b="1" i="1" dirty="0" smtClean="0"/>
              <a:t>Blue Lines- Reattachment </a:t>
            </a:r>
            <a:r>
              <a:rPr lang="en-US" sz="1200" b="1" i="1" dirty="0" smtClean="0"/>
              <a:t> </a:t>
            </a:r>
            <a:endParaRPr lang="en-US" sz="1200" b="1" i="1" dirty="0" smtClean="0"/>
          </a:p>
          <a:p>
            <a:endParaRPr lang="en-US" sz="1400" b="1" dirty="0" smtClean="0"/>
          </a:p>
          <a:p>
            <a:endParaRPr lang="en-US" sz="1400" b="1" dirty="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35"/>
          <a:stretch/>
        </p:blipFill>
        <p:spPr bwMode="auto">
          <a:xfrm>
            <a:off x="4267199" y="3733800"/>
            <a:ext cx="4822678" cy="2834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4885" b="-346"/>
          <a:stretch/>
        </p:blipFill>
        <p:spPr bwMode="auto">
          <a:xfrm>
            <a:off x="76197" y="1371600"/>
            <a:ext cx="4760262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" name="Straight Arrow Connector 14"/>
          <p:cNvCxnSpPr/>
          <p:nvPr/>
        </p:nvCxnSpPr>
        <p:spPr>
          <a:xfrm>
            <a:off x="1915880" y="2066406"/>
            <a:ext cx="446314" cy="93656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761994" y="2057400"/>
            <a:ext cx="1153886" cy="32351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915879" y="2057400"/>
            <a:ext cx="0" cy="7910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1338937" y="2066406"/>
            <a:ext cx="576944" cy="6290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295400" y="1849964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Reattachment lines</a:t>
            </a: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3275782" y="2398211"/>
            <a:ext cx="152400" cy="990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895594" y="2161401"/>
            <a:ext cx="1447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Separation Bubble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126022" y="1447800"/>
            <a:ext cx="6745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00" dirty="0" smtClean="0">
                <a:solidFill>
                  <a:schemeClr val="bg1"/>
                </a:solidFill>
              </a:rPr>
              <a:t>α</a:t>
            </a:r>
            <a:r>
              <a:rPr lang="en-US" sz="1100" dirty="0" smtClean="0">
                <a:solidFill>
                  <a:schemeClr val="bg1"/>
                </a:solidFill>
              </a:rPr>
              <a:t>=18.5</a:t>
            </a:r>
            <a:r>
              <a:rPr lang="en-US" sz="1100" dirty="0" smtClean="0">
                <a:solidFill>
                  <a:schemeClr val="bg1"/>
                </a:solidFill>
                <a:latin typeface="Times New Roman"/>
                <a:cs typeface="Times New Roman"/>
              </a:rPr>
              <a:t>̊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382000" y="3733800"/>
            <a:ext cx="6745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00" dirty="0" smtClean="0">
                <a:solidFill>
                  <a:schemeClr val="bg1"/>
                </a:solidFill>
              </a:rPr>
              <a:t>α</a:t>
            </a:r>
            <a:r>
              <a:rPr lang="en-US" sz="1100" dirty="0" smtClean="0">
                <a:solidFill>
                  <a:schemeClr val="bg1"/>
                </a:solidFill>
              </a:rPr>
              <a:t>=18.5</a:t>
            </a:r>
            <a:r>
              <a:rPr lang="en-US" sz="1100" dirty="0" smtClean="0">
                <a:solidFill>
                  <a:schemeClr val="bg1"/>
                </a:solidFill>
                <a:latin typeface="Times New Roman"/>
                <a:cs typeface="Times New Roman"/>
              </a:rPr>
              <a:t>̊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85801" y="4114800"/>
            <a:ext cx="2574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CFD-Streamlines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4953000" y="3352800"/>
            <a:ext cx="3984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Experiment </a:t>
            </a:r>
            <a:r>
              <a:rPr lang="en-US" dirty="0" smtClean="0"/>
              <a:t>-Oil Flow Visualization</a:t>
            </a:r>
            <a:endParaRPr lang="en-US" dirty="0"/>
          </a:p>
        </p:txBody>
      </p:sp>
      <p:sp>
        <p:nvSpPr>
          <p:cNvPr id="39" name="Slide Number Placeholder 39"/>
          <p:cNvSpPr txBox="1">
            <a:spLocks/>
          </p:cNvSpPr>
          <p:nvPr/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4B9637-F69C-49EA-9518-8EB6C5A62AFD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18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629" y="350838"/>
            <a:ext cx="8229600" cy="8683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Experimental and CFD Data Comparison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9452"/>
            <a:ext cx="8229600" cy="4906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 Alpha: 21 degrees</a:t>
            </a:r>
          </a:p>
          <a:p>
            <a:pPr marL="457200" lvl="1" indent="0">
              <a:buNone/>
            </a:pP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4" name="Content Placeholder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86" b="3547"/>
          <a:stretch/>
        </p:blipFill>
        <p:spPr>
          <a:xfrm>
            <a:off x="76200" y="1371600"/>
            <a:ext cx="4975689" cy="27432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1839687" y="1975762"/>
            <a:ext cx="332014" cy="914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2867026" y="2534203"/>
            <a:ext cx="742950" cy="71191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685801" y="1966756"/>
            <a:ext cx="1153886" cy="36496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1796143" y="1966756"/>
            <a:ext cx="43544" cy="77644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1262743" y="1975762"/>
            <a:ext cx="576944" cy="55844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104901" y="1698763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Reattachment lines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67026" y="2294462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Separation Bubble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35"/>
          <a:stretch/>
        </p:blipFill>
        <p:spPr bwMode="auto">
          <a:xfrm>
            <a:off x="4322267" y="3657600"/>
            <a:ext cx="4745533" cy="2834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943600" y="1371600"/>
            <a:ext cx="258394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Color Code</a:t>
            </a:r>
          </a:p>
          <a:p>
            <a:r>
              <a:rPr lang="en-US" sz="1200" b="1" i="1" dirty="0" smtClean="0"/>
              <a:t>Pink – Separation </a:t>
            </a:r>
          </a:p>
          <a:p>
            <a:r>
              <a:rPr lang="en-US" sz="1200" b="1" i="1" dirty="0" smtClean="0"/>
              <a:t>Green - Surface flow lines </a:t>
            </a:r>
          </a:p>
          <a:p>
            <a:r>
              <a:rPr lang="en-US" sz="1200" b="1" i="1" dirty="0" smtClean="0"/>
              <a:t>Blue Lines- Reattachment </a:t>
            </a:r>
            <a:r>
              <a:rPr lang="en-US" sz="1200" b="1" i="1" dirty="0" smtClean="0"/>
              <a:t> </a:t>
            </a:r>
            <a:endParaRPr lang="en-US" sz="1200" b="1" i="1" dirty="0" smtClean="0"/>
          </a:p>
          <a:p>
            <a:endParaRPr lang="en-US" sz="1400" b="1" dirty="0" smtClean="0"/>
          </a:p>
          <a:p>
            <a:endParaRPr lang="en-US" sz="1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440935" y="1371600"/>
            <a:ext cx="5882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00" dirty="0" smtClean="0">
                <a:solidFill>
                  <a:schemeClr val="bg1"/>
                </a:solidFill>
              </a:rPr>
              <a:t>α</a:t>
            </a:r>
            <a:r>
              <a:rPr lang="en-US" sz="1100" dirty="0" smtClean="0">
                <a:solidFill>
                  <a:schemeClr val="bg1"/>
                </a:solidFill>
              </a:rPr>
              <a:t>=21</a:t>
            </a:r>
            <a:r>
              <a:rPr lang="en-US" sz="1100" dirty="0" smtClean="0">
                <a:solidFill>
                  <a:schemeClr val="bg1"/>
                </a:solidFill>
                <a:latin typeface="Times New Roman"/>
                <a:cs typeface="Times New Roman"/>
              </a:rPr>
              <a:t>̊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479535" y="3657600"/>
            <a:ext cx="5882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00" dirty="0" smtClean="0">
                <a:solidFill>
                  <a:schemeClr val="bg1"/>
                </a:solidFill>
              </a:rPr>
              <a:t>α</a:t>
            </a:r>
            <a:r>
              <a:rPr lang="en-US" sz="1100" dirty="0" smtClean="0">
                <a:solidFill>
                  <a:schemeClr val="bg1"/>
                </a:solidFill>
              </a:rPr>
              <a:t>=21</a:t>
            </a:r>
            <a:r>
              <a:rPr lang="en-US" sz="1100" dirty="0" smtClean="0">
                <a:solidFill>
                  <a:schemeClr val="bg1"/>
                </a:solidFill>
                <a:latin typeface="Times New Roman"/>
                <a:cs typeface="Times New Roman"/>
              </a:rPr>
              <a:t>̊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48943" y="3288268"/>
            <a:ext cx="3842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Experiment </a:t>
            </a:r>
            <a:r>
              <a:rPr lang="en-US" dirty="0" smtClean="0"/>
              <a:t>-Oil Flow Visualization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85801" y="4114800"/>
            <a:ext cx="2574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CFD-Streamlines</a:t>
            </a:r>
            <a:endParaRPr lang="en-US" dirty="0"/>
          </a:p>
        </p:txBody>
      </p:sp>
      <p:sp>
        <p:nvSpPr>
          <p:cNvPr id="24" name="Slide Number Placeholder 39"/>
          <p:cNvSpPr txBox="1">
            <a:spLocks/>
          </p:cNvSpPr>
          <p:nvPr/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4B9637-F69C-49EA-9518-8EB6C5A62AFD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6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762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Shear Stress: Configuration 5</a:t>
            </a:r>
            <a:endParaRPr lang="en-US" sz="32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82"/>
          <a:stretch/>
        </p:blipFill>
        <p:spPr>
          <a:xfrm>
            <a:off x="43543" y="805543"/>
            <a:ext cx="3640818" cy="210312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85"/>
          <a:stretch/>
        </p:blipFill>
        <p:spPr>
          <a:xfrm>
            <a:off x="1916223" y="2590800"/>
            <a:ext cx="3713843" cy="21031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93"/>
          <a:stretch/>
        </p:blipFill>
        <p:spPr>
          <a:xfrm>
            <a:off x="4953000" y="4587240"/>
            <a:ext cx="3901939" cy="21945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250935" y="4572000"/>
            <a:ext cx="5882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00" dirty="0" smtClean="0">
                <a:solidFill>
                  <a:schemeClr val="bg1"/>
                </a:solidFill>
              </a:rPr>
              <a:t>α</a:t>
            </a:r>
            <a:r>
              <a:rPr lang="en-US" sz="1100" dirty="0" smtClean="0">
                <a:solidFill>
                  <a:schemeClr val="bg1"/>
                </a:solidFill>
              </a:rPr>
              <a:t>=21</a:t>
            </a:r>
            <a:r>
              <a:rPr lang="en-US" sz="1100" dirty="0" smtClean="0">
                <a:solidFill>
                  <a:schemeClr val="bg1"/>
                </a:solidFill>
                <a:latin typeface="Times New Roman"/>
                <a:cs typeface="Times New Roman"/>
              </a:rPr>
              <a:t>̊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64222" y="2590800"/>
            <a:ext cx="6745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00" dirty="0" smtClean="0">
                <a:solidFill>
                  <a:schemeClr val="bg1"/>
                </a:solidFill>
              </a:rPr>
              <a:t>α</a:t>
            </a:r>
            <a:r>
              <a:rPr lang="en-US" sz="1100" dirty="0" smtClean="0">
                <a:solidFill>
                  <a:schemeClr val="bg1"/>
                </a:solidFill>
              </a:rPr>
              <a:t>=18.5</a:t>
            </a:r>
            <a:r>
              <a:rPr lang="en-US" sz="1100" dirty="0" smtClean="0">
                <a:solidFill>
                  <a:schemeClr val="bg1"/>
                </a:solidFill>
                <a:latin typeface="Times New Roman"/>
                <a:cs typeface="Times New Roman"/>
              </a:rPr>
              <a:t>̊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00400" y="805190"/>
            <a:ext cx="4839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00" dirty="0" smtClean="0">
                <a:solidFill>
                  <a:schemeClr val="bg1"/>
                </a:solidFill>
              </a:rPr>
              <a:t>α</a:t>
            </a:r>
            <a:r>
              <a:rPr lang="en-US" sz="1100" dirty="0" smtClean="0">
                <a:solidFill>
                  <a:schemeClr val="bg1"/>
                </a:solidFill>
              </a:rPr>
              <a:t>=7</a:t>
            </a:r>
            <a:r>
              <a:rPr lang="en-US" sz="1100" dirty="0" smtClean="0">
                <a:solidFill>
                  <a:schemeClr val="bg1"/>
                </a:solidFill>
                <a:latin typeface="Times New Roman"/>
                <a:cs typeface="Times New Roman"/>
              </a:rPr>
              <a:t>̊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3" name="Slide Number Placeholder 39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</p:spPr>
        <p:txBody>
          <a:bodyPr/>
          <a:lstStyle/>
          <a:p>
            <a:fld id="{A34B9637-F69C-49EA-9518-8EB6C5A62AFD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57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US" sz="3200" dirty="0"/>
              <a:t>Experimental and CFD Data Comparison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81000" y="1066800"/>
            <a:ext cx="8229600" cy="5105400"/>
          </a:xfrm>
        </p:spPr>
        <p:txBody>
          <a:bodyPr numCol="2">
            <a:norm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Major  Inconsistency</a:t>
            </a:r>
          </a:p>
          <a:p>
            <a:pPr marL="457200" lvl="1" indent="0">
              <a:buNone/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71012" y="4450080"/>
            <a:ext cx="5882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00" dirty="0" smtClean="0">
                <a:solidFill>
                  <a:schemeClr val="bg1"/>
                </a:solidFill>
              </a:rPr>
              <a:t>α</a:t>
            </a:r>
            <a:r>
              <a:rPr lang="en-US" sz="1100" dirty="0" smtClean="0">
                <a:solidFill>
                  <a:schemeClr val="bg1"/>
                </a:solidFill>
              </a:rPr>
              <a:t>=21</a:t>
            </a:r>
            <a:r>
              <a:rPr lang="en-US" sz="1100" dirty="0" smtClean="0">
                <a:solidFill>
                  <a:schemeClr val="bg1"/>
                </a:solidFill>
                <a:latin typeface="Times New Roman"/>
                <a:cs typeface="Times New Roman"/>
              </a:rPr>
              <a:t>̊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13" name="Content Placeholder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5148" r="14571" b="4002"/>
          <a:stretch/>
        </p:blipFill>
        <p:spPr bwMode="auto">
          <a:xfrm>
            <a:off x="228600" y="1676400"/>
            <a:ext cx="8686800" cy="2011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89" r="1407" b="28057"/>
          <a:stretch/>
        </p:blipFill>
        <p:spPr bwMode="auto">
          <a:xfrm>
            <a:off x="228600" y="4267200"/>
            <a:ext cx="8736329" cy="2011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8305800" y="4267200"/>
            <a:ext cx="6745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00" dirty="0" smtClean="0">
                <a:solidFill>
                  <a:schemeClr val="bg1"/>
                </a:solidFill>
              </a:rPr>
              <a:t>α</a:t>
            </a:r>
            <a:r>
              <a:rPr lang="en-US" sz="1100" dirty="0" smtClean="0">
                <a:solidFill>
                  <a:schemeClr val="bg1"/>
                </a:solidFill>
              </a:rPr>
              <a:t>=18.5</a:t>
            </a:r>
            <a:r>
              <a:rPr lang="en-US" sz="1100" dirty="0" smtClean="0">
                <a:solidFill>
                  <a:schemeClr val="bg1"/>
                </a:solidFill>
                <a:latin typeface="Times New Roman"/>
                <a:cs typeface="Times New Roman"/>
              </a:rPr>
              <a:t>̊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240822" y="1676400"/>
            <a:ext cx="6745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00" dirty="0" smtClean="0">
                <a:solidFill>
                  <a:schemeClr val="bg1"/>
                </a:solidFill>
              </a:rPr>
              <a:t>α</a:t>
            </a:r>
            <a:r>
              <a:rPr lang="en-US" sz="1100" dirty="0" smtClean="0">
                <a:solidFill>
                  <a:schemeClr val="bg1"/>
                </a:solidFill>
              </a:rPr>
              <a:t>=18.5</a:t>
            </a:r>
            <a:r>
              <a:rPr lang="en-US" sz="1100" dirty="0" smtClean="0">
                <a:solidFill>
                  <a:schemeClr val="bg1"/>
                </a:solidFill>
                <a:latin typeface="Times New Roman"/>
                <a:cs typeface="Times New Roman"/>
              </a:rPr>
              <a:t>̊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8600" y="12954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CFD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28600" y="3962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Experiment </a:t>
            </a:r>
            <a:endParaRPr lang="en-US" dirty="0"/>
          </a:p>
        </p:txBody>
      </p:sp>
      <p:sp>
        <p:nvSpPr>
          <p:cNvPr id="19" name="Slide Number Placeholder 39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</p:spPr>
        <p:txBody>
          <a:bodyPr/>
          <a:lstStyle/>
          <a:p>
            <a:fld id="{A34B9637-F69C-49EA-9518-8EB6C5A62AFD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7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Experimental and CFD Data Comparison</a:t>
            </a:r>
          </a:p>
        </p:txBody>
      </p:sp>
      <p:pic>
        <p:nvPicPr>
          <p:cNvPr id="7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86" r="23409" b="7750"/>
          <a:stretch/>
        </p:blipFill>
        <p:spPr>
          <a:xfrm>
            <a:off x="381000" y="1600200"/>
            <a:ext cx="8434653" cy="228600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69" b="14422"/>
          <a:stretch/>
        </p:blipFill>
        <p:spPr bwMode="auto">
          <a:xfrm>
            <a:off x="395785" y="4373880"/>
            <a:ext cx="8419868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229600" y="4386590"/>
            <a:ext cx="5882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00" dirty="0" smtClean="0">
                <a:solidFill>
                  <a:schemeClr val="bg1"/>
                </a:solidFill>
              </a:rPr>
              <a:t>α</a:t>
            </a:r>
            <a:r>
              <a:rPr lang="en-US" sz="1100" dirty="0" smtClean="0">
                <a:solidFill>
                  <a:schemeClr val="bg1"/>
                </a:solidFill>
              </a:rPr>
              <a:t>=21</a:t>
            </a:r>
            <a:r>
              <a:rPr lang="en-US" sz="1100" dirty="0" smtClean="0">
                <a:solidFill>
                  <a:schemeClr val="bg1"/>
                </a:solidFill>
                <a:latin typeface="Times New Roman"/>
                <a:cs typeface="Times New Roman"/>
              </a:rPr>
              <a:t>̊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29600" y="1600200"/>
            <a:ext cx="5882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00" dirty="0" smtClean="0">
                <a:solidFill>
                  <a:schemeClr val="bg1"/>
                </a:solidFill>
              </a:rPr>
              <a:t>α</a:t>
            </a:r>
            <a:r>
              <a:rPr lang="en-US" sz="1100" dirty="0" smtClean="0">
                <a:solidFill>
                  <a:schemeClr val="bg1"/>
                </a:solidFill>
              </a:rPr>
              <a:t>=21</a:t>
            </a:r>
            <a:r>
              <a:rPr lang="en-US" sz="1100" dirty="0" smtClean="0">
                <a:solidFill>
                  <a:schemeClr val="bg1"/>
                </a:solidFill>
                <a:latin typeface="Times New Roman"/>
                <a:cs typeface="Times New Roman"/>
              </a:rPr>
              <a:t>̊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1000" y="12954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CFD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81000" y="40386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Experiment </a:t>
            </a:r>
            <a:endParaRPr lang="en-US" dirty="0"/>
          </a:p>
        </p:txBody>
      </p:sp>
      <p:sp>
        <p:nvSpPr>
          <p:cNvPr id="14" name="Slide Number Placeholder 39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</p:spPr>
        <p:txBody>
          <a:bodyPr/>
          <a:lstStyle/>
          <a:p>
            <a:fld id="{A34B9637-F69C-49EA-9518-8EB6C5A62AFD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45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229600" cy="990600"/>
          </a:xfrm>
        </p:spPr>
        <p:txBody>
          <a:bodyPr/>
          <a:lstStyle/>
          <a:p>
            <a:r>
              <a:rPr lang="en-US" dirty="0" smtClean="0"/>
              <a:t>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219200"/>
            <a:ext cx="7823200" cy="5029200"/>
          </a:xfrm>
        </p:spPr>
        <p:txBody>
          <a:bodyPr>
            <a:noAutofit/>
          </a:bodyPr>
          <a:lstStyle/>
          <a:p>
            <a:endParaRPr lang="en-US" sz="2800" dirty="0" smtClean="0">
              <a:solidFill>
                <a:schemeClr val="tx1"/>
              </a:solidFill>
            </a:endParaRPr>
          </a:p>
          <a:p>
            <a:r>
              <a:rPr lang="en-US" dirty="0" smtClean="0"/>
              <a:t>The results showed inconsistency in flow at higher angles of attack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Inconsistency may be a result of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CFD </a:t>
            </a:r>
            <a:r>
              <a:rPr lang="en-US" sz="2000" dirty="0">
                <a:solidFill>
                  <a:schemeClr val="tx1"/>
                </a:solidFill>
              </a:rPr>
              <a:t>physical </a:t>
            </a:r>
            <a:r>
              <a:rPr lang="en-US" sz="2000" dirty="0" smtClean="0">
                <a:solidFill>
                  <a:schemeClr val="tx1"/>
                </a:solidFill>
              </a:rPr>
              <a:t>models</a:t>
            </a:r>
            <a:endParaRPr lang="en-US" sz="2000" dirty="0">
              <a:solidFill>
                <a:schemeClr val="tx1"/>
              </a:solidFill>
            </a:endParaRP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Wind tunnel </a:t>
            </a:r>
            <a:r>
              <a:rPr lang="en-US" sz="2000" dirty="0" smtClean="0">
                <a:solidFill>
                  <a:schemeClr val="tx1"/>
                </a:solidFill>
              </a:rPr>
              <a:t>errors</a:t>
            </a:r>
            <a:endParaRPr lang="en-US" sz="1800" dirty="0" smtClean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endParaRPr lang="en-US" sz="1800" dirty="0" smtClean="0">
              <a:solidFill>
                <a:schemeClr val="tx1"/>
              </a:solidFill>
            </a:endParaRPr>
          </a:p>
        </p:txBody>
      </p:sp>
      <p:pic>
        <p:nvPicPr>
          <p:cNvPr id="5" name="Content Placeholder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86" b="3547"/>
          <a:stretch/>
        </p:blipFill>
        <p:spPr>
          <a:xfrm>
            <a:off x="1143000" y="4169228"/>
            <a:ext cx="3151273" cy="173736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13"/>
          <a:stretch/>
        </p:blipFill>
        <p:spPr bwMode="auto">
          <a:xfrm>
            <a:off x="5029200" y="4169228"/>
            <a:ext cx="3061631" cy="1737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B9637-F69C-49EA-9518-8EB6C5A62AF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7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6237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Compare surface flow of configurations 2,4 and 5</a:t>
            </a:r>
          </a:p>
          <a:p>
            <a:r>
              <a:rPr lang="en-US" dirty="0" smtClean="0"/>
              <a:t>Compare pressure distribution of configurations 2, 4 and 5</a:t>
            </a:r>
          </a:p>
          <a:p>
            <a:r>
              <a:rPr lang="en-US" dirty="0" smtClean="0"/>
              <a:t>Determine the causes of inconsistency between experimental data and CFD data</a:t>
            </a:r>
            <a:endParaRPr lang="en-US" dirty="0" smtClean="0">
              <a:solidFill>
                <a:schemeClr val="tx1"/>
              </a:solidFill>
            </a:endParaRPr>
          </a:p>
          <a:p>
            <a:endParaRPr lang="en-US" sz="2800" dirty="0" smtClean="0">
              <a:solidFill>
                <a:schemeClr val="tx1"/>
              </a:solidFill>
            </a:endParaRPr>
          </a:p>
          <a:p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B9637-F69C-49EA-9518-8EB6C5A62AF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45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Acknowledgments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067" y="1371600"/>
            <a:ext cx="7408333" cy="3450696"/>
          </a:xfrm>
        </p:spPr>
        <p:txBody>
          <a:bodyPr>
            <a:normAutofit/>
          </a:bodyPr>
          <a:lstStyle/>
          <a:p>
            <a:r>
              <a:rPr lang="en-US" dirty="0" smtClean="0"/>
              <a:t>CFD </a:t>
            </a:r>
            <a:r>
              <a:rPr lang="en-US" dirty="0"/>
              <a:t>images were created using FieldView as provided by Intelligent Light through its University Partners Program </a:t>
            </a:r>
          </a:p>
          <a:p>
            <a:r>
              <a:rPr lang="en-US" dirty="0"/>
              <a:t>Simulations were performed by Dr. Earl P.N. Duque, Manager of Applied Research, Intelligent </a:t>
            </a:r>
            <a:r>
              <a:rPr lang="en-US" dirty="0" smtClean="0"/>
              <a:t>Light</a:t>
            </a:r>
          </a:p>
          <a:p>
            <a:r>
              <a:rPr lang="en-US" dirty="0"/>
              <a:t>NASA Space Grant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Faculty Advisor Dr. Shigeo Hayashibara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B9637-F69C-49EA-9518-8EB6C5A62AF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011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33400"/>
            <a:ext cx="8046720" cy="603504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B9637-F69C-49EA-9518-8EB6C5A62AF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01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Q&amp;A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B9637-F69C-49EA-9518-8EB6C5A62AF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53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229600" cy="990600"/>
          </a:xfrm>
        </p:spPr>
        <p:txBody>
          <a:bodyPr/>
          <a:lstStyle/>
          <a:p>
            <a:r>
              <a:rPr lang="en-US" dirty="0" smtClean="0"/>
              <a:t>Purpose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229600" cy="5562600"/>
          </a:xfrm>
        </p:spPr>
        <p:txBody>
          <a:bodyPr numCol="2">
            <a:norm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Background</a:t>
            </a:r>
          </a:p>
          <a:p>
            <a:pPr lvl="1"/>
            <a:r>
              <a:rPr lang="en-US" sz="1600" dirty="0" smtClean="0"/>
              <a:t>2</a:t>
            </a:r>
            <a:r>
              <a:rPr lang="en-US" sz="1600" baseline="30000" dirty="0" smtClean="0"/>
              <a:t>nd</a:t>
            </a:r>
            <a:r>
              <a:rPr lang="en-US" sz="1600" dirty="0" smtClean="0"/>
              <a:t> AIAA High Lift Prediction Workshop</a:t>
            </a:r>
          </a:p>
          <a:p>
            <a:pPr lvl="1"/>
            <a:r>
              <a:rPr lang="en-US" sz="1600" dirty="0" smtClean="0"/>
              <a:t>Assess the prediction capabilities of current CFD Technology</a:t>
            </a:r>
          </a:p>
          <a:p>
            <a:pPr lvl="1"/>
            <a:r>
              <a:rPr lang="en-US" sz="1600" dirty="0" smtClean="0"/>
              <a:t>Validate CFD results by comparing to wind tunnel experiments</a:t>
            </a:r>
          </a:p>
          <a:p>
            <a:pPr lvl="1"/>
            <a:r>
              <a:rPr lang="en-US" sz="1600" dirty="0" smtClean="0"/>
              <a:t>Compare CFD surface flow images to wind tunnel oil flow visualization images</a:t>
            </a:r>
            <a:endParaRPr lang="en-US" sz="1600" dirty="0" smtClean="0">
              <a:solidFill>
                <a:schemeClr val="tx1"/>
              </a:solidFill>
            </a:endParaRPr>
          </a:p>
          <a:p>
            <a:r>
              <a:rPr lang="en-US" sz="2400" dirty="0" smtClean="0"/>
              <a:t>Overview</a:t>
            </a:r>
            <a:endParaRPr lang="en-US" sz="2400" dirty="0" smtClean="0">
              <a:solidFill>
                <a:schemeClr val="tx1"/>
              </a:solidFill>
            </a:endParaRPr>
          </a:p>
          <a:p>
            <a:pPr lvl="1"/>
            <a:r>
              <a:rPr lang="en-US" sz="1600" dirty="0" smtClean="0">
                <a:solidFill>
                  <a:schemeClr val="tx1"/>
                </a:solidFill>
              </a:rPr>
              <a:t>Experiment</a:t>
            </a:r>
          </a:p>
          <a:p>
            <a:pPr lvl="1"/>
            <a:r>
              <a:rPr lang="en-US" sz="1600" dirty="0" smtClean="0">
                <a:solidFill>
                  <a:schemeClr val="tx1"/>
                </a:solidFill>
              </a:rPr>
              <a:t>CFD</a:t>
            </a:r>
          </a:p>
          <a:p>
            <a:pPr lvl="1"/>
            <a:r>
              <a:rPr lang="en-US" sz="1600" dirty="0" smtClean="0">
                <a:solidFill>
                  <a:schemeClr val="tx1"/>
                </a:solidFill>
              </a:rPr>
              <a:t>Experimental and CFD Data Comparison</a:t>
            </a:r>
          </a:p>
          <a:p>
            <a:pPr lvl="1"/>
            <a:r>
              <a:rPr lang="en-US" sz="1600" dirty="0" smtClean="0">
                <a:solidFill>
                  <a:schemeClr val="tx1"/>
                </a:solidFill>
              </a:rPr>
              <a:t>Discussion</a:t>
            </a:r>
          </a:p>
          <a:p>
            <a:pPr lvl="1"/>
            <a:r>
              <a:rPr lang="en-US" sz="1600" dirty="0" smtClean="0">
                <a:solidFill>
                  <a:schemeClr val="tx1"/>
                </a:solidFill>
              </a:rPr>
              <a:t>Further Work </a:t>
            </a:r>
          </a:p>
          <a:p>
            <a:pPr lvl="1"/>
            <a:r>
              <a:rPr lang="en-US" sz="1600" dirty="0" smtClean="0">
                <a:solidFill>
                  <a:schemeClr val="tx1"/>
                </a:solidFill>
              </a:rPr>
              <a:t>Acknowledgments</a:t>
            </a:r>
          </a:p>
          <a:p>
            <a:pPr lvl="1"/>
            <a:r>
              <a:rPr lang="en-US" sz="1600" dirty="0" smtClean="0">
                <a:solidFill>
                  <a:schemeClr val="tx1"/>
                </a:solidFill>
              </a:rPr>
              <a:t>Q &amp;A</a:t>
            </a:r>
          </a:p>
          <a:p>
            <a:pPr marL="0" indent="0">
              <a:buNone/>
            </a:pPr>
            <a:endParaRPr lang="en-US" sz="2400" dirty="0" smtClean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9"/>
          <a:stretch/>
        </p:blipFill>
        <p:spPr>
          <a:xfrm>
            <a:off x="4191000" y="2209800"/>
            <a:ext cx="4481278" cy="246888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B9637-F69C-49EA-9518-8EB6C5A62AF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39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Appendix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B9637-F69C-49EA-9518-8EB6C5A62AF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50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067" y="2209800"/>
            <a:ext cx="7408333" cy="3916363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800" dirty="0" err="1">
                <a:solidFill>
                  <a:schemeClr val="tx1"/>
                </a:solidFill>
              </a:rPr>
              <a:t>Rudnik</a:t>
            </a:r>
            <a:r>
              <a:rPr lang="en-US" sz="1800" dirty="0">
                <a:solidFill>
                  <a:schemeClr val="tx1"/>
                </a:solidFill>
              </a:rPr>
              <a:t>, R., Huber, K., </a:t>
            </a:r>
            <a:r>
              <a:rPr lang="en-US" sz="1800" dirty="0" err="1">
                <a:solidFill>
                  <a:schemeClr val="tx1"/>
                </a:solidFill>
              </a:rPr>
              <a:t>Melber-Wilkending</a:t>
            </a:r>
            <a:r>
              <a:rPr lang="en-US" sz="1800" dirty="0">
                <a:solidFill>
                  <a:schemeClr val="tx1"/>
                </a:solidFill>
              </a:rPr>
              <a:t>, S. “EUROLIFT Test Case Description for the 2nd High Lift Prediction </a:t>
            </a:r>
            <a:r>
              <a:rPr lang="en-US" sz="1800" dirty="0" smtClean="0">
                <a:solidFill>
                  <a:schemeClr val="tx1"/>
                </a:solidFill>
              </a:rPr>
              <a:t>Workshop</a:t>
            </a:r>
            <a:r>
              <a:rPr lang="en-US" sz="1800" dirty="0">
                <a:solidFill>
                  <a:schemeClr val="tx1"/>
                </a:solidFill>
              </a:rPr>
              <a:t>”, AIAA 2012-2924, </a:t>
            </a:r>
            <a:r>
              <a:rPr lang="en-US" sz="1800" dirty="0" smtClean="0">
                <a:solidFill>
                  <a:schemeClr val="tx1"/>
                </a:solidFill>
              </a:rPr>
              <a:t>2012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 err="1" smtClean="0">
                <a:solidFill>
                  <a:schemeClr val="tx1"/>
                </a:solidFill>
              </a:rPr>
              <a:t>Nichols,R</a:t>
            </a:r>
            <a:r>
              <a:rPr lang="en-US" sz="1800" dirty="0" smtClean="0">
                <a:solidFill>
                  <a:schemeClr val="tx1"/>
                </a:solidFill>
              </a:rPr>
              <a:t>., </a:t>
            </a:r>
            <a:r>
              <a:rPr lang="en-US" sz="1800" dirty="0" err="1" smtClean="0">
                <a:solidFill>
                  <a:schemeClr val="tx1"/>
                </a:solidFill>
              </a:rPr>
              <a:t>Bunning,P</a:t>
            </a:r>
            <a:r>
              <a:rPr lang="en-US" sz="1800" dirty="0" smtClean="0">
                <a:solidFill>
                  <a:schemeClr val="tx1"/>
                </a:solidFill>
              </a:rPr>
              <a:t>., “User’s Manual for Overflow 2.2”, August 2010</a:t>
            </a:r>
            <a:endParaRPr lang="en-US" sz="1800" dirty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800" dirty="0" smtClean="0">
                <a:solidFill>
                  <a:schemeClr val="tx1"/>
                </a:solidFill>
              </a:rPr>
              <a:t>Intelligent Light, FieldVIew 14, Software Package, Ver. 14, Rutherford, NJ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</a:rPr>
              <a:t>Christopher, R., </a:t>
            </a:r>
            <a:r>
              <a:rPr lang="en-US" sz="1800" dirty="0" smtClean="0">
                <a:solidFill>
                  <a:schemeClr val="tx1"/>
                </a:solidFill>
              </a:rPr>
              <a:t> “2nd </a:t>
            </a:r>
            <a:r>
              <a:rPr lang="en-US" sz="1800" dirty="0">
                <a:solidFill>
                  <a:schemeClr val="tx1"/>
                </a:solidFill>
              </a:rPr>
              <a:t>AIAA CFD High Lift Prediction </a:t>
            </a:r>
            <a:r>
              <a:rPr lang="en-US" sz="1800" dirty="0" smtClean="0">
                <a:solidFill>
                  <a:schemeClr val="tx1"/>
                </a:solidFill>
              </a:rPr>
              <a:t>Workshop (HiLiftPW-2)”, </a:t>
            </a:r>
            <a:r>
              <a:rPr lang="en-US" sz="1800" dirty="0">
                <a:solidFill>
                  <a:schemeClr val="tx1"/>
                </a:solidFill>
              </a:rPr>
              <a:t>NASA </a:t>
            </a:r>
            <a:r>
              <a:rPr lang="en-US" sz="1800" dirty="0" smtClean="0">
                <a:solidFill>
                  <a:schemeClr val="tx1"/>
                </a:solidFill>
              </a:rPr>
              <a:t>[http</a:t>
            </a:r>
            <a:r>
              <a:rPr lang="en-US" sz="1800" dirty="0">
                <a:solidFill>
                  <a:schemeClr val="tx1"/>
                </a:solidFill>
              </a:rPr>
              <a:t>://hiliftpw.larc.nasa.gov</a:t>
            </a:r>
            <a:r>
              <a:rPr lang="en-US" sz="1800" dirty="0" smtClean="0">
                <a:solidFill>
                  <a:schemeClr val="tx1"/>
                </a:solidFill>
              </a:rPr>
              <a:t>/]</a:t>
            </a:r>
          </a:p>
          <a:p>
            <a:pPr marL="301943" lvl="1" indent="0">
              <a:buNone/>
            </a:pPr>
            <a:endParaRPr lang="en-US" sz="1600" dirty="0" smtClean="0">
              <a:solidFill>
                <a:schemeClr val="tx1"/>
              </a:solidFill>
            </a:endParaRPr>
          </a:p>
          <a:p>
            <a:pPr marL="301943" lvl="1" indent="0">
              <a:buNone/>
            </a:pPr>
            <a:endParaRPr lang="en-US" sz="1600" dirty="0">
              <a:solidFill>
                <a:schemeClr val="tx1"/>
              </a:solidFill>
            </a:endParaRPr>
          </a:p>
          <a:p>
            <a:pPr marL="301943" lvl="1" indent="0">
              <a:buNone/>
            </a:pPr>
            <a:r>
              <a:rPr lang="en-US" sz="1600" dirty="0" smtClean="0">
                <a:solidFill>
                  <a:schemeClr val="tx1"/>
                </a:solidFill>
              </a:rPr>
              <a:t>All experimental results shown here were obtained from AIAA 2012-2924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B9637-F69C-49EA-9518-8EB6C5A62AF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94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4245"/>
            <a:ext cx="8229600" cy="1143000"/>
          </a:xfrm>
        </p:spPr>
        <p:txBody>
          <a:bodyPr/>
          <a:lstStyle/>
          <a:p>
            <a:r>
              <a:rPr lang="en-US" dirty="0" smtClean="0"/>
              <a:t>CFD- Code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229600" cy="46783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OVERFLOW 2.2e 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This code is a finite difference mesh and solver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It is a three dimensional </a:t>
            </a:r>
            <a:r>
              <a:rPr lang="en-US" sz="1800" dirty="0">
                <a:solidFill>
                  <a:schemeClr val="tx1"/>
                </a:solidFill>
              </a:rPr>
              <a:t>time marching implicit Navier-Stokes code which can also be used </a:t>
            </a:r>
            <a:r>
              <a:rPr lang="en-US" sz="1800" dirty="0" smtClean="0">
                <a:solidFill>
                  <a:schemeClr val="tx1"/>
                </a:solidFill>
              </a:rPr>
              <a:t>for two-dimensional or axisymmetric mode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The mesh is a structured grid system which consists of an overset of Cartesian grids  to develop the desired model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The model was meshed with a medium grid </a:t>
            </a:r>
          </a:p>
          <a:p>
            <a:pPr marL="457200" lvl="1" indent="0">
              <a:buNone/>
            </a:pPr>
            <a:endParaRPr lang="en-US" sz="1800" dirty="0" smtClean="0">
              <a:solidFill>
                <a:schemeClr val="tx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B9637-F69C-49EA-9518-8EB6C5A62AFD}" type="slidenum">
              <a:rPr lang="en-US" smtClean="0"/>
              <a:t>22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5" r="8067"/>
          <a:stretch/>
        </p:blipFill>
        <p:spPr>
          <a:xfrm>
            <a:off x="304800" y="3733800"/>
            <a:ext cx="4397754" cy="25603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9" b="13333"/>
          <a:stretch/>
        </p:blipFill>
        <p:spPr>
          <a:xfrm>
            <a:off x="4702554" y="3733800"/>
            <a:ext cx="4175788" cy="256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6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AIAA High Lift Prediction </a:t>
            </a:r>
            <a:r>
              <a:rPr lang="en-US" sz="3600" dirty="0" smtClean="0"/>
              <a:t>Workshop</a:t>
            </a:r>
            <a:br>
              <a:rPr lang="en-US" sz="3600" dirty="0" smtClean="0"/>
            </a:br>
            <a:r>
              <a:rPr lang="en-US" sz="3600" dirty="0" smtClean="0"/>
              <a:t>(Background)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74837"/>
            <a:ext cx="8686800" cy="4525963"/>
          </a:xfrm>
        </p:spPr>
        <p:txBody>
          <a:bodyPr numCol="2">
            <a:noAutofit/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The </a:t>
            </a:r>
            <a:r>
              <a:rPr lang="en-US" sz="1600" dirty="0">
                <a:solidFill>
                  <a:schemeClr val="tx1"/>
                </a:solidFill>
              </a:rPr>
              <a:t>aim </a:t>
            </a:r>
            <a:r>
              <a:rPr lang="en-US" sz="1600" dirty="0" smtClean="0">
                <a:solidFill>
                  <a:schemeClr val="tx1"/>
                </a:solidFill>
              </a:rPr>
              <a:t>of the High –Lift PW was </a:t>
            </a:r>
            <a:r>
              <a:rPr lang="en-US" sz="1600" dirty="0">
                <a:solidFill>
                  <a:schemeClr val="tx1"/>
                </a:solidFill>
              </a:rPr>
              <a:t>to assess the prediction capabilities of current CFD technology and to enhance CFD prediction capability for high lift </a:t>
            </a:r>
            <a:r>
              <a:rPr lang="en-US" sz="1600" dirty="0" smtClean="0">
                <a:solidFill>
                  <a:schemeClr val="tx1"/>
                </a:solidFill>
              </a:rPr>
              <a:t>configurations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The 2</a:t>
            </a:r>
            <a:r>
              <a:rPr lang="en-US" sz="1600" baseline="30000" dirty="0" smtClean="0">
                <a:solidFill>
                  <a:schemeClr val="tx1"/>
                </a:solidFill>
              </a:rPr>
              <a:t>nd</a:t>
            </a:r>
            <a:r>
              <a:rPr lang="en-US" sz="1600" dirty="0" smtClean="0">
                <a:solidFill>
                  <a:schemeClr val="tx1"/>
                </a:solidFill>
              </a:rPr>
              <a:t> workshop </a:t>
            </a:r>
            <a:r>
              <a:rPr lang="en-US" sz="1600" dirty="0">
                <a:solidFill>
                  <a:schemeClr val="tx1"/>
                </a:solidFill>
              </a:rPr>
              <a:t>was based on an experiment conducted </a:t>
            </a:r>
            <a:r>
              <a:rPr lang="en-US" sz="1600" dirty="0" smtClean="0">
                <a:solidFill>
                  <a:schemeClr val="tx1"/>
                </a:solidFill>
              </a:rPr>
              <a:t>under the German Aerospace Center for </a:t>
            </a:r>
            <a:r>
              <a:rPr lang="en-US" sz="1600" dirty="0">
                <a:solidFill>
                  <a:schemeClr val="tx1"/>
                </a:solidFill>
              </a:rPr>
              <a:t>the European project EUROLIFT  </a:t>
            </a:r>
            <a:endParaRPr lang="en-US" sz="1600" dirty="0" smtClean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The experiment was based on a typical geometry of a commercial high lift aircraft developed for the project and defined as the KH3Y geometry. The model was developed by the German Aerospace Center and denominated as the  </a:t>
            </a:r>
            <a:r>
              <a:rPr lang="en-US" sz="1600" dirty="0" smtClean="0">
                <a:solidFill>
                  <a:schemeClr val="tx1"/>
                </a:solidFill>
              </a:rPr>
              <a:t>DLR-F11</a:t>
            </a:r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The experiment was conducted in the low speed wind tunnel of Airbus in Bremen, Germany and in the high speed  </a:t>
            </a:r>
            <a:r>
              <a:rPr lang="en-US" sz="1600" dirty="0" smtClean="0">
                <a:solidFill>
                  <a:schemeClr val="tx1"/>
                </a:solidFill>
              </a:rPr>
              <a:t>European </a:t>
            </a:r>
          </a:p>
          <a:p>
            <a:pPr marL="0" indent="0">
              <a:buNone/>
            </a:pPr>
            <a:r>
              <a:rPr lang="en-US" sz="1600" dirty="0" smtClean="0">
                <a:solidFill>
                  <a:schemeClr val="tx1"/>
                </a:solidFill>
              </a:rPr>
              <a:t>Transonic Wind tunnel</a:t>
            </a:r>
          </a:p>
          <a:p>
            <a:pPr marL="0" indent="0">
              <a:buNone/>
            </a:pPr>
            <a:endParaRPr lang="en-US" sz="1400" dirty="0" smtClean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B9637-F69C-49EA-9518-8EB6C5A62AFD}" type="slidenum">
              <a:rPr lang="en-US" smtClean="0"/>
              <a:t>23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562600" y="6303005"/>
            <a:ext cx="1447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AIAA 2012-2924</a:t>
            </a:r>
            <a:endParaRPr lang="en-US" sz="11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167423"/>
            <a:ext cx="329184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405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dirty="0" smtClean="0"/>
              <a:t>Experiment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534400" cy="4525963"/>
          </a:xfrm>
        </p:spPr>
        <p:txBody>
          <a:bodyPr numCol="2">
            <a:norm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Model</a:t>
            </a:r>
          </a:p>
          <a:p>
            <a:pPr lvl="1"/>
            <a:r>
              <a:rPr lang="en-US" sz="1600" dirty="0" smtClean="0">
                <a:solidFill>
                  <a:schemeClr val="tx1"/>
                </a:solidFill>
              </a:rPr>
              <a:t>The experimental model consists of a  fuselage, and wing consisting of the following components: leading edge slat, and trailing edge Fowler flap</a:t>
            </a:r>
          </a:p>
          <a:p>
            <a:pPr lvl="1"/>
            <a:r>
              <a:rPr lang="en-US" sz="1600" dirty="0" smtClean="0">
                <a:solidFill>
                  <a:schemeClr val="tx1"/>
                </a:solidFill>
              </a:rPr>
              <a:t>Two configurations were developed</a:t>
            </a:r>
          </a:p>
          <a:p>
            <a:pPr lvl="2"/>
            <a:r>
              <a:rPr lang="en-US" sz="1200" dirty="0" smtClean="0">
                <a:solidFill>
                  <a:schemeClr val="tx1"/>
                </a:solidFill>
              </a:rPr>
              <a:t>Landing Configuration </a:t>
            </a:r>
          </a:p>
          <a:p>
            <a:pPr lvl="2"/>
            <a:r>
              <a:rPr lang="en-US" sz="1200" dirty="0" smtClean="0">
                <a:solidFill>
                  <a:schemeClr val="tx1"/>
                </a:solidFill>
              </a:rPr>
              <a:t>Take off Configuration </a:t>
            </a:r>
            <a:endParaRPr lang="en-US" sz="1400" dirty="0" smtClean="0">
              <a:solidFill>
                <a:schemeClr val="tx1"/>
              </a:solidFill>
            </a:endParaRPr>
          </a:p>
          <a:p>
            <a:pPr lvl="1"/>
            <a:r>
              <a:rPr lang="en-US" sz="1600" dirty="0" smtClean="0">
                <a:solidFill>
                  <a:schemeClr val="tx1"/>
                </a:solidFill>
              </a:rPr>
              <a:t>The dimensions of the model are as follows</a:t>
            </a:r>
          </a:p>
          <a:p>
            <a:pPr lvl="1"/>
            <a:endParaRPr lang="en-US" sz="1200" dirty="0" smtClean="0">
              <a:solidFill>
                <a:schemeClr val="tx1"/>
              </a:solidFill>
            </a:endParaRPr>
          </a:p>
          <a:p>
            <a:pPr lvl="1"/>
            <a:endParaRPr lang="en-US" sz="1200" dirty="0">
              <a:solidFill>
                <a:schemeClr val="tx1"/>
              </a:solidFill>
            </a:endParaRPr>
          </a:p>
          <a:p>
            <a:pPr lvl="1"/>
            <a:endParaRPr lang="en-US" sz="1200" dirty="0" smtClean="0">
              <a:solidFill>
                <a:schemeClr val="tx1"/>
              </a:solidFill>
            </a:endParaRPr>
          </a:p>
          <a:p>
            <a:pPr lvl="1"/>
            <a:endParaRPr lang="en-US" sz="1200" dirty="0">
              <a:solidFill>
                <a:schemeClr val="tx1"/>
              </a:solidFill>
            </a:endParaRPr>
          </a:p>
          <a:p>
            <a:pPr lvl="1"/>
            <a:endParaRPr lang="en-US" sz="1200" dirty="0" smtClean="0">
              <a:solidFill>
                <a:schemeClr val="tx1"/>
              </a:solidFill>
            </a:endParaRPr>
          </a:p>
          <a:p>
            <a:pPr lvl="1"/>
            <a:endParaRPr lang="en-US" sz="1200" dirty="0">
              <a:solidFill>
                <a:schemeClr val="tx1"/>
              </a:solidFill>
            </a:endParaRPr>
          </a:p>
          <a:p>
            <a:pPr lvl="1"/>
            <a:endParaRPr lang="en-US" sz="1200" dirty="0" smtClean="0">
              <a:solidFill>
                <a:schemeClr val="tx1"/>
              </a:solidFill>
            </a:endParaRPr>
          </a:p>
          <a:p>
            <a:pPr lvl="1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B9637-F69C-49EA-9518-8EB6C5A62AFD}" type="slidenum">
              <a:rPr lang="en-US" smtClean="0"/>
              <a:t>24</a:t>
            </a:fld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7139982"/>
              </p:ext>
            </p:extLst>
          </p:nvPr>
        </p:nvGraphicFramePr>
        <p:xfrm>
          <a:off x="1143000" y="3886200"/>
          <a:ext cx="2971800" cy="2326865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2122714"/>
                <a:gridCol w="849086"/>
              </a:tblGrid>
              <a:tr h="355193"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Half</a:t>
                      </a:r>
                      <a:r>
                        <a:rPr lang="en-US" sz="1050" baseline="0" dirty="0" smtClean="0"/>
                        <a:t> Span, s                     [m]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1.4</a:t>
                      </a:r>
                      <a:endParaRPr lang="en-US" sz="1000" dirty="0"/>
                    </a:p>
                  </a:txBody>
                  <a:tcPr/>
                </a:tc>
              </a:tr>
              <a:tr h="300696"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Wing reference</a:t>
                      </a:r>
                      <a:r>
                        <a:rPr lang="en-US" sz="1050" baseline="0" dirty="0" smtClean="0"/>
                        <a:t> area, A/2  [</a:t>
                      </a:r>
                      <a:r>
                        <a:rPr lang="en-US" sz="1050" kern="1200" dirty="0" smtClean="0">
                          <a:effectLst/>
                        </a:rPr>
                        <a:t>m</a:t>
                      </a:r>
                      <a:r>
                        <a:rPr lang="en-US" sz="1050" kern="1200" baseline="30000" dirty="0" smtClean="0">
                          <a:effectLst/>
                        </a:rPr>
                        <a:t>2</a:t>
                      </a:r>
                      <a:r>
                        <a:rPr lang="en-US" sz="1050" kern="1200" baseline="0" dirty="0" smtClean="0">
                          <a:effectLst/>
                        </a:rPr>
                        <a:t>]</a:t>
                      </a:r>
                      <a:endParaRPr lang="en-US" sz="105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0.41913</a:t>
                      </a:r>
                      <a:endParaRPr lang="en-US" sz="1000" dirty="0"/>
                    </a:p>
                  </a:txBody>
                  <a:tcPr/>
                </a:tc>
              </a:tr>
              <a:tr h="355193"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Reference chord 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0.34709</a:t>
                      </a:r>
                      <a:endParaRPr lang="en-US" sz="1000" dirty="0"/>
                    </a:p>
                  </a:txBody>
                  <a:tcPr/>
                </a:tc>
              </a:tr>
              <a:tr h="300696"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Aspect</a:t>
                      </a:r>
                      <a:r>
                        <a:rPr lang="en-US" sz="1050" baseline="0" dirty="0" smtClean="0"/>
                        <a:t> Ratio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9.353</a:t>
                      </a:r>
                      <a:endParaRPr lang="en-US" sz="1000" dirty="0"/>
                    </a:p>
                  </a:txBody>
                  <a:tcPr/>
                </a:tc>
              </a:tr>
              <a:tr h="300696"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Taper</a:t>
                      </a:r>
                      <a:r>
                        <a:rPr lang="en-US" sz="1050" baseline="0" dirty="0" smtClean="0"/>
                        <a:t> Ratio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0.3</a:t>
                      </a:r>
                      <a:endParaRPr lang="en-US" sz="1000" dirty="0"/>
                    </a:p>
                  </a:txBody>
                  <a:tcPr/>
                </a:tc>
              </a:tr>
              <a:tr h="300696"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¼</a:t>
                      </a:r>
                      <a:r>
                        <a:rPr lang="en-US" sz="1050" baseline="0" dirty="0" smtClean="0"/>
                        <a:t> chord sweep 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30</a:t>
                      </a:r>
                      <a:endParaRPr lang="en-US" sz="1000" dirty="0"/>
                    </a:p>
                  </a:txBody>
                  <a:tcPr/>
                </a:tc>
              </a:tr>
              <a:tr h="413695"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Fuselage</a:t>
                      </a:r>
                      <a:r>
                        <a:rPr lang="en-US" sz="1050" baseline="0" dirty="0" smtClean="0"/>
                        <a:t> length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3.077</a:t>
                      </a:r>
                      <a:endParaRPr lang="en-US" sz="10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97"/>
          <a:stretch/>
        </p:blipFill>
        <p:spPr bwMode="auto">
          <a:xfrm rot="5400000">
            <a:off x="5491424" y="3134096"/>
            <a:ext cx="2306433" cy="40233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05"/>
          <a:stretch/>
        </p:blipFill>
        <p:spPr bwMode="auto">
          <a:xfrm>
            <a:off x="4648200" y="1249363"/>
            <a:ext cx="4020338" cy="25603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648200" y="6324600"/>
            <a:ext cx="32918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http://hiliftpw.larc.nasa.gov/</a:t>
            </a:r>
          </a:p>
        </p:txBody>
      </p:sp>
    </p:spTree>
    <p:extLst>
      <p:ext uri="{BB962C8B-B14F-4D97-AF65-F5344CB8AC3E}">
        <p14:creationId xmlns:p14="http://schemas.microsoft.com/office/powerpoint/2010/main" val="126853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CFD: Solver Settings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067" y="2133600"/>
            <a:ext cx="7408333" cy="3831696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Turbulence model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Spalart-Allmaras</a:t>
            </a:r>
            <a:endParaRPr lang="en-US" sz="2000" dirty="0">
              <a:solidFill>
                <a:schemeClr val="tx1"/>
              </a:solidFill>
            </a:endParaRPr>
          </a:p>
          <a:p>
            <a:pPr lvl="2"/>
            <a:r>
              <a:rPr lang="en-US" sz="2000" dirty="0" smtClean="0">
                <a:solidFill>
                  <a:schemeClr val="tx1"/>
                </a:solidFill>
              </a:rPr>
              <a:t>1 equation turbulence model derived using empirical relationships, dimensional analysis and Galilean invariance</a:t>
            </a:r>
          </a:p>
          <a:p>
            <a:pPr lvl="2"/>
            <a:r>
              <a:rPr lang="en-US" sz="2000" dirty="0" smtClean="0">
                <a:solidFill>
                  <a:schemeClr val="tx1"/>
                </a:solidFill>
              </a:rPr>
              <a:t>Fast and numerically stable turbulence model suitable of shear layers and boundary layers</a:t>
            </a:r>
          </a:p>
          <a:p>
            <a:pPr marL="457200" lvl="1" indent="0" algn="ctr">
              <a:buNone/>
            </a:pPr>
            <a:r>
              <a:rPr lang="en-US" sz="1600" dirty="0">
                <a:solidFill>
                  <a:schemeClr val="tx1"/>
                </a:solidFill>
              </a:rPr>
              <a:t>Mathematical description the turbulence model </a:t>
            </a:r>
          </a:p>
          <a:p>
            <a:pPr marL="457200" lvl="1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lvl="2"/>
            <a:endParaRPr lang="en-US" sz="2000" dirty="0">
              <a:solidFill>
                <a:schemeClr val="tx1"/>
              </a:solidFill>
            </a:endParaRPr>
          </a:p>
          <a:p>
            <a:pPr lvl="2"/>
            <a:r>
              <a:rPr lang="en-US" sz="2000" dirty="0" smtClean="0">
                <a:solidFill>
                  <a:schemeClr val="tx1"/>
                </a:solidFill>
              </a:rPr>
              <a:t>The mathematical model describes the production and dissipation of the turbulence</a:t>
            </a:r>
            <a:endParaRPr lang="en-US" sz="2000" dirty="0">
              <a:solidFill>
                <a:schemeClr val="tx1"/>
              </a:solidFill>
            </a:endParaRPr>
          </a:p>
          <a:p>
            <a:pPr lvl="2"/>
            <a:endParaRPr lang="en-US" sz="2000" dirty="0" smtClean="0">
              <a:solidFill>
                <a:schemeClr val="tx1"/>
              </a:solidFill>
            </a:endParaRPr>
          </a:p>
          <a:p>
            <a:pPr marL="627063" lvl="2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lvl="2"/>
            <a:endParaRPr lang="en-US" sz="2000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343400"/>
            <a:ext cx="5929162" cy="7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B9637-F69C-49EA-9518-8EB6C5A62AF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0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</p:spPr>
        <p:txBody>
          <a:bodyPr/>
          <a:lstStyle/>
          <a:p>
            <a:r>
              <a:rPr lang="en-US" dirty="0" smtClean="0"/>
              <a:t>Model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151" y="1143000"/>
            <a:ext cx="8229600" cy="50593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KH3Y geometry </a:t>
            </a:r>
          </a:p>
          <a:p>
            <a:r>
              <a:rPr lang="en-US" sz="2000" dirty="0" smtClean="0"/>
              <a:t>DLR-F11 model </a:t>
            </a:r>
          </a:p>
          <a:p>
            <a:r>
              <a:rPr lang="en-US" sz="2000" dirty="0" smtClean="0"/>
              <a:t>EUROLIFT Project</a:t>
            </a:r>
          </a:p>
        </p:txBody>
      </p:sp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13" y="2757487"/>
            <a:ext cx="7456487" cy="310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7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449" y="2133600"/>
            <a:ext cx="6102350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245" y="2179320"/>
            <a:ext cx="6060211" cy="4297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209800"/>
            <a:ext cx="6096143" cy="4242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87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179320"/>
            <a:ext cx="6044212" cy="4297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179320"/>
            <a:ext cx="6022399" cy="4297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" name="Picture 1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179320"/>
            <a:ext cx="5986054" cy="4297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3" name="Slide Number Placeholder 1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B9637-F69C-49EA-9518-8EB6C5A62AF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12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dirty="0" smtClean="0"/>
              <a:t>Experiment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534400" cy="4525963"/>
          </a:xfrm>
        </p:spPr>
        <p:txBody>
          <a:bodyPr numCol="2">
            <a:normAutofit/>
          </a:bodyPr>
          <a:lstStyle/>
          <a:p>
            <a:pPr lvl="1"/>
            <a:endParaRPr lang="en-US" sz="1200" dirty="0" smtClean="0">
              <a:solidFill>
                <a:schemeClr val="tx1"/>
              </a:solidFill>
            </a:endParaRPr>
          </a:p>
          <a:p>
            <a:pPr lvl="1"/>
            <a:endParaRPr lang="en-US" sz="1200" dirty="0">
              <a:solidFill>
                <a:schemeClr val="tx1"/>
              </a:solidFill>
            </a:endParaRPr>
          </a:p>
          <a:p>
            <a:pPr lvl="1"/>
            <a:endParaRPr lang="en-US" sz="1200" dirty="0" smtClean="0">
              <a:solidFill>
                <a:schemeClr val="tx1"/>
              </a:solidFill>
            </a:endParaRPr>
          </a:p>
          <a:p>
            <a:pPr lvl="1"/>
            <a:endParaRPr lang="en-US" sz="1200" dirty="0">
              <a:solidFill>
                <a:schemeClr val="tx1"/>
              </a:solidFill>
            </a:endParaRPr>
          </a:p>
          <a:p>
            <a:pPr lvl="1"/>
            <a:endParaRPr lang="en-US" sz="1200" dirty="0" smtClean="0">
              <a:solidFill>
                <a:schemeClr val="tx1"/>
              </a:solidFill>
            </a:endParaRPr>
          </a:p>
          <a:p>
            <a:pPr lvl="1"/>
            <a:endParaRPr lang="en-US" sz="1200" dirty="0">
              <a:solidFill>
                <a:schemeClr val="tx1"/>
              </a:solidFill>
            </a:endParaRPr>
          </a:p>
          <a:p>
            <a:pPr lvl="1"/>
            <a:endParaRPr lang="en-US" sz="1200" dirty="0" smtClean="0">
              <a:solidFill>
                <a:schemeClr val="tx1"/>
              </a:solidFill>
            </a:endParaRPr>
          </a:p>
          <a:p>
            <a:pPr lvl="1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B9637-F69C-49EA-9518-8EB6C5A62AFD}" type="slidenum">
              <a:rPr lang="en-US" smtClean="0"/>
              <a:t>4</a:t>
            </a:fld>
            <a:endParaRPr lang="en-US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81000" y="1371600"/>
            <a:ext cx="8305800" cy="4678363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Conditions        </a:t>
            </a:r>
            <a:r>
              <a:rPr lang="en-US" sz="1600" dirty="0" smtClean="0"/>
              <a:t>                                      </a:t>
            </a:r>
          </a:p>
          <a:p>
            <a:pPr lvl="1"/>
            <a:r>
              <a:rPr lang="en-US" sz="1600" dirty="0" smtClean="0"/>
              <a:t>Low speed wind tunnel test with an operating range of 60m/s</a:t>
            </a:r>
          </a:p>
          <a:p>
            <a:pPr lvl="1"/>
            <a:r>
              <a:rPr lang="en-US" sz="1600" dirty="0" smtClean="0"/>
              <a:t>Reynolds number 1.35e6</a:t>
            </a:r>
          </a:p>
          <a:p>
            <a:pPr lvl="1"/>
            <a:r>
              <a:rPr lang="en-US" sz="1600" dirty="0" smtClean="0"/>
              <a:t>Mach number of 0.175</a:t>
            </a:r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pPr marL="0" indent="0">
              <a:buNone/>
            </a:pPr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r>
              <a:rPr lang="en-US" sz="2000" dirty="0" smtClean="0"/>
              <a:t>Data</a:t>
            </a:r>
            <a:r>
              <a:rPr lang="en-US" sz="1600" dirty="0" smtClean="0"/>
              <a:t> </a:t>
            </a:r>
            <a:r>
              <a:rPr lang="en-US" sz="2000" dirty="0" smtClean="0"/>
              <a:t>Analyzed</a:t>
            </a:r>
          </a:p>
          <a:p>
            <a:pPr lvl="1"/>
            <a:r>
              <a:rPr lang="en-US" sz="1600" dirty="0" smtClean="0"/>
              <a:t>Oil flow visualization </a:t>
            </a:r>
          </a:p>
          <a:p>
            <a:pPr marL="457200" lvl="1" indent="0">
              <a:buNone/>
            </a:pPr>
            <a:r>
              <a:rPr lang="en-US" sz="1050" dirty="0" smtClean="0"/>
              <a:t/>
            </a:r>
            <a:br>
              <a:rPr lang="en-US" sz="1050" dirty="0" smtClean="0"/>
            </a:br>
            <a:endParaRPr lang="en-US" sz="1050" dirty="0" smtClean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895600" y="2057400"/>
            <a:ext cx="35356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823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414" y="0"/>
            <a:ext cx="8229600" cy="1143000"/>
          </a:xfrm>
        </p:spPr>
        <p:txBody>
          <a:bodyPr/>
          <a:lstStyle/>
          <a:p>
            <a:r>
              <a:rPr lang="en-US" dirty="0" smtClean="0"/>
              <a:t>CFD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143000"/>
            <a:ext cx="7848600" cy="5029200"/>
          </a:xfrm>
        </p:spPr>
        <p:txBody>
          <a:bodyPr numCol="2">
            <a:norm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Cray XE6</a:t>
            </a:r>
          </a:p>
          <a:p>
            <a:pPr lvl="1"/>
            <a:r>
              <a:rPr lang="en-US" sz="1800" dirty="0"/>
              <a:t>1024 compute </a:t>
            </a:r>
            <a:r>
              <a:rPr lang="en-US" sz="1800" dirty="0" smtClean="0"/>
              <a:t>cores</a:t>
            </a:r>
          </a:p>
          <a:p>
            <a:pPr lvl="1"/>
            <a:r>
              <a:rPr lang="en-US" sz="1800" dirty="0"/>
              <a:t>24 hours of wall-clock time </a:t>
            </a:r>
            <a:r>
              <a:rPr lang="en-US" sz="1800" dirty="0" smtClean="0"/>
              <a:t>to converge</a:t>
            </a:r>
          </a:p>
          <a:p>
            <a:pPr lvl="1"/>
            <a:r>
              <a:rPr lang="en-US" sz="1800" dirty="0" smtClean="0"/>
              <a:t>7GB per file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sz="2800" dirty="0" smtClean="0">
                <a:solidFill>
                  <a:schemeClr val="tx1"/>
                </a:solidFill>
              </a:rPr>
              <a:t>OVERFLOW 2.2e </a:t>
            </a:r>
          </a:p>
          <a:p>
            <a:pPr lvl="1"/>
            <a:r>
              <a:rPr lang="en-US" sz="1800" dirty="0"/>
              <a:t>Reynolds-Averaged Navier-Stokes solver by Pieter </a:t>
            </a:r>
            <a:r>
              <a:rPr lang="en-US" sz="1800" dirty="0" err="1"/>
              <a:t>Buning</a:t>
            </a:r>
            <a:r>
              <a:rPr lang="en-US" sz="1800" dirty="0"/>
              <a:t>, NASA Langley</a:t>
            </a:r>
            <a:endParaRPr lang="en-US" sz="1800" dirty="0" smtClean="0">
              <a:solidFill>
                <a:schemeClr val="tx1"/>
              </a:solidFill>
            </a:endParaRPr>
          </a:p>
          <a:p>
            <a:pPr lvl="1"/>
            <a:r>
              <a:rPr lang="en-US" sz="1800" dirty="0" smtClean="0"/>
              <a:t>Structured Cartesian grid-69 million grid points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Solver settings 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Spalart</a:t>
            </a:r>
            <a:r>
              <a:rPr lang="en-US" sz="1800" dirty="0" smtClean="0"/>
              <a:t>-</a:t>
            </a:r>
            <a:r>
              <a:rPr lang="en-US" sz="1800" dirty="0" smtClean="0">
                <a:solidFill>
                  <a:schemeClr val="tx1"/>
                </a:solidFill>
              </a:rPr>
              <a:t>Allmaras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AOA-7,18.5 and 21 degrees</a:t>
            </a:r>
          </a:p>
          <a:p>
            <a:pPr lvl="2"/>
            <a:r>
              <a:rPr lang="en-US" sz="1400" dirty="0" smtClean="0">
                <a:solidFill>
                  <a:schemeClr val="tx1"/>
                </a:solidFill>
              </a:rPr>
              <a:t> 1 equation turbulence model</a:t>
            </a:r>
            <a:endParaRPr lang="en-US" sz="1400" dirty="0" smtClean="0"/>
          </a:p>
          <a:p>
            <a:pPr marL="457200" lvl="1" indent="0">
              <a:buNone/>
            </a:pPr>
            <a:endParaRPr lang="en-US" sz="1800" dirty="0" smtClean="0"/>
          </a:p>
          <a:p>
            <a:pPr marL="457200" lvl="1" indent="0">
              <a:buNone/>
            </a:pPr>
            <a:endParaRPr lang="en-US" sz="1800" dirty="0" smtClean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en-US" sz="1800" dirty="0" smtClean="0">
              <a:solidFill>
                <a:schemeClr val="tx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B9637-F69C-49EA-9518-8EB6C5A62AFD}" type="slidenum">
              <a:rPr lang="en-US" smtClean="0"/>
              <a:t>5</a:t>
            </a:fld>
            <a:endParaRPr lang="en-US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6" b="9334"/>
          <a:stretch/>
        </p:blipFill>
        <p:spPr bwMode="auto">
          <a:xfrm>
            <a:off x="4641343" y="1219200"/>
            <a:ext cx="36195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0" t="1150" r="6072" b="-1150"/>
          <a:stretch/>
        </p:blipFill>
        <p:spPr>
          <a:xfrm>
            <a:off x="4395214" y="3733800"/>
            <a:ext cx="4215386" cy="256032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76800" y="3505200"/>
            <a:ext cx="3276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http://</a:t>
            </a:r>
            <a:r>
              <a:rPr lang="en-US" sz="800" dirty="0" smtClean="0"/>
              <a:t>www.cray.com</a:t>
            </a:r>
            <a:endParaRPr lang="en-US" sz="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0" t="1150" r="6072" b="-1150"/>
          <a:stretch/>
        </p:blipFill>
        <p:spPr>
          <a:xfrm>
            <a:off x="304800" y="1219200"/>
            <a:ext cx="8581316" cy="521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671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CFD Post Processing Procedure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76400"/>
            <a:ext cx="8229600" cy="4343400"/>
          </a:xfrm>
        </p:spPr>
        <p:txBody>
          <a:bodyPr numCol="2">
            <a:no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Processed Data Provided by Dr. Earl P.N. Duque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Computing Power</a:t>
            </a:r>
          </a:p>
          <a:p>
            <a:pPr lvl="1"/>
            <a:r>
              <a:rPr lang="en-US" sz="1600" dirty="0" smtClean="0">
                <a:solidFill>
                  <a:schemeClr val="tx1"/>
                </a:solidFill>
              </a:rPr>
              <a:t>6 core AMD </a:t>
            </a:r>
            <a:r>
              <a:rPr lang="en-US" sz="1600" dirty="0" err="1" smtClean="0">
                <a:solidFill>
                  <a:schemeClr val="tx1"/>
                </a:solidFill>
              </a:rPr>
              <a:t>Phenom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l-GR" sz="1600" dirty="0" smtClean="0">
                <a:solidFill>
                  <a:schemeClr val="tx1"/>
                </a:solidFill>
                <a:latin typeface="Times New Roman"/>
                <a:cs typeface="Times New Roman"/>
              </a:rPr>
              <a:t>ΙΙ</a:t>
            </a:r>
            <a:r>
              <a:rPr lang="en-US" sz="1600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sz="1600" dirty="0" smtClean="0">
                <a:solidFill>
                  <a:schemeClr val="tx1"/>
                </a:solidFill>
              </a:rPr>
              <a:t>Processor</a:t>
            </a:r>
          </a:p>
          <a:p>
            <a:pPr lvl="1"/>
            <a:r>
              <a:rPr lang="en-US" sz="1600" dirty="0" smtClean="0">
                <a:solidFill>
                  <a:schemeClr val="tx1"/>
                </a:solidFill>
              </a:rPr>
              <a:t>16GB memory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FieldView 14</a:t>
            </a:r>
          </a:p>
          <a:p>
            <a:pPr lvl="1"/>
            <a:r>
              <a:rPr lang="en-US" sz="1600" dirty="0" smtClean="0">
                <a:solidFill>
                  <a:schemeClr val="tx1"/>
                </a:solidFill>
              </a:rPr>
              <a:t>Created surface streamlines using surface flow tool</a:t>
            </a:r>
          </a:p>
          <a:p>
            <a:pPr lvl="1"/>
            <a:r>
              <a:rPr lang="en-US" sz="1600" dirty="0" smtClean="0"/>
              <a:t>CFD Surface flow tool mimics oil flow visualization </a:t>
            </a:r>
            <a:endParaRPr lang="en-US" sz="1600" dirty="0" smtClean="0">
              <a:solidFill>
                <a:schemeClr val="tx1"/>
              </a:solidFill>
            </a:endParaRPr>
          </a:p>
          <a:p>
            <a:r>
              <a:rPr lang="en-US" sz="2000" dirty="0" smtClean="0">
                <a:solidFill>
                  <a:schemeClr val="tx1"/>
                </a:solidFill>
              </a:rPr>
              <a:t>Challenges </a:t>
            </a:r>
            <a:endParaRPr lang="en-US" sz="2000" dirty="0">
              <a:solidFill>
                <a:schemeClr val="tx1"/>
              </a:solidFill>
            </a:endParaRPr>
          </a:p>
          <a:p>
            <a:pPr lvl="1"/>
            <a:r>
              <a:rPr lang="en-US" sz="1600" dirty="0" smtClean="0">
                <a:solidFill>
                  <a:schemeClr val="tx1"/>
                </a:solidFill>
              </a:rPr>
              <a:t>Slow </a:t>
            </a:r>
            <a:endParaRPr lang="en-US" sz="1600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en-US" sz="1600" dirty="0" smtClean="0">
              <a:solidFill>
                <a:schemeClr val="tx1"/>
              </a:solidFill>
            </a:endParaRPr>
          </a:p>
          <a:p>
            <a:pPr marL="301943" lvl="1" indent="0">
              <a:buNone/>
            </a:pPr>
            <a:r>
              <a:rPr lang="en-US" sz="1600" dirty="0" smtClean="0">
                <a:solidFill>
                  <a:schemeClr val="tx1"/>
                </a:solidFill>
              </a:rPr>
              <a:t> </a:t>
            </a:r>
          </a:p>
          <a:p>
            <a:pPr marL="457200" lvl="1" indent="0">
              <a:buNone/>
            </a:pPr>
            <a:endParaRPr lang="en-US" sz="1600" dirty="0" smtClean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en-US" sz="1600" dirty="0" smtClean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en-US" sz="1600" dirty="0" smtClean="0">
              <a:solidFill>
                <a:schemeClr val="tx1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B9637-F69C-49EA-9518-8EB6C5A62AFD}" type="slidenum">
              <a:rPr lang="en-US" smtClean="0"/>
              <a:t>6</a:t>
            </a:fld>
            <a:endParaRPr lang="en-US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575" y="1706563"/>
            <a:ext cx="3756025" cy="240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127" y="4073698"/>
            <a:ext cx="3835400" cy="240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252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246" y="228600"/>
            <a:ext cx="8229600" cy="1143000"/>
          </a:xfrm>
        </p:spPr>
        <p:txBody>
          <a:bodyPr/>
          <a:lstStyle/>
          <a:p>
            <a:r>
              <a:rPr lang="en-US" dirty="0" smtClean="0"/>
              <a:t>CFD Post Processing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65237"/>
            <a:ext cx="8518593" cy="5211763"/>
          </a:xfrm>
        </p:spPr>
        <p:txBody>
          <a:bodyPr/>
          <a:lstStyle/>
          <a:p>
            <a:r>
              <a:rPr lang="en-US" sz="2400" dirty="0" smtClean="0">
                <a:solidFill>
                  <a:schemeClr val="tx1"/>
                </a:solidFill>
              </a:rPr>
              <a:t>Configuration 2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Configuration 4</a:t>
            </a:r>
          </a:p>
          <a:p>
            <a:endParaRPr lang="en-US" sz="2400" dirty="0" smtClean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Configuration 5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6" r="31254" b="7082"/>
          <a:stretch/>
        </p:blipFill>
        <p:spPr>
          <a:xfrm>
            <a:off x="870686" y="1738888"/>
            <a:ext cx="2231136" cy="1371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90"/>
          <a:stretch/>
        </p:blipFill>
        <p:spPr>
          <a:xfrm>
            <a:off x="3254710" y="1752600"/>
            <a:ext cx="2231136" cy="1371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6" r="28813" b="3683"/>
          <a:stretch/>
        </p:blipFill>
        <p:spPr>
          <a:xfrm>
            <a:off x="5617465" y="1745815"/>
            <a:ext cx="2231135" cy="1371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2" r="29857"/>
          <a:stretch/>
        </p:blipFill>
        <p:spPr>
          <a:xfrm>
            <a:off x="870686" y="3491488"/>
            <a:ext cx="2230582" cy="1371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68" r="31569"/>
          <a:stretch/>
        </p:blipFill>
        <p:spPr>
          <a:xfrm>
            <a:off x="3255264" y="3505200"/>
            <a:ext cx="2230582" cy="1371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50" r="39465" b="5449"/>
          <a:stretch/>
        </p:blipFill>
        <p:spPr>
          <a:xfrm>
            <a:off x="5596684" y="3501013"/>
            <a:ext cx="2230581" cy="1371600"/>
          </a:xfrm>
          <a:prstGeom prst="rect">
            <a:avLst/>
          </a:prstGeom>
        </p:spPr>
      </p:pic>
      <p:pic>
        <p:nvPicPr>
          <p:cNvPr id="15" name="Content Placeholder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35" b="1793"/>
          <a:stretch/>
        </p:blipFill>
        <p:spPr>
          <a:xfrm>
            <a:off x="5618018" y="5244088"/>
            <a:ext cx="2230582" cy="1371600"/>
          </a:xfrm>
          <a:prstGeom prst="rect">
            <a:avLst/>
          </a:prstGeom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20213" b="-346"/>
          <a:stretch/>
        </p:blipFill>
        <p:spPr bwMode="auto">
          <a:xfrm>
            <a:off x="3255264" y="5257800"/>
            <a:ext cx="2231136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25"/>
          <a:stretch/>
        </p:blipFill>
        <p:spPr>
          <a:xfrm>
            <a:off x="844532" y="5244088"/>
            <a:ext cx="2283443" cy="13716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800046" y="1759527"/>
            <a:ext cx="6745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00" dirty="0" smtClean="0">
                <a:solidFill>
                  <a:schemeClr val="bg1"/>
                </a:solidFill>
              </a:rPr>
              <a:t>α</a:t>
            </a:r>
            <a:r>
              <a:rPr lang="en-US" sz="1100" dirty="0" smtClean="0">
                <a:solidFill>
                  <a:schemeClr val="bg1"/>
                </a:solidFill>
              </a:rPr>
              <a:t>=18.5</a:t>
            </a:r>
            <a:r>
              <a:rPr lang="en-US" sz="1100" dirty="0" smtClean="0">
                <a:solidFill>
                  <a:schemeClr val="bg1"/>
                </a:solidFill>
                <a:latin typeface="Times New Roman"/>
                <a:cs typeface="Times New Roman"/>
              </a:rPr>
              <a:t>̊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79900" y="1738888"/>
            <a:ext cx="4839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00" dirty="0" smtClean="0">
                <a:solidFill>
                  <a:schemeClr val="bg1"/>
                </a:solidFill>
              </a:rPr>
              <a:t>α</a:t>
            </a:r>
            <a:r>
              <a:rPr lang="en-US" sz="1100" dirty="0" smtClean="0">
                <a:solidFill>
                  <a:schemeClr val="bg1"/>
                </a:solidFill>
              </a:rPr>
              <a:t>=7</a:t>
            </a:r>
            <a:r>
              <a:rPr lang="en-US" sz="1100" dirty="0" smtClean="0">
                <a:solidFill>
                  <a:schemeClr val="bg1"/>
                </a:solidFill>
                <a:latin typeface="Times New Roman"/>
                <a:cs typeface="Times New Roman"/>
              </a:rPr>
              <a:t>̊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239000" y="1745815"/>
            <a:ext cx="5882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00" dirty="0" smtClean="0">
                <a:solidFill>
                  <a:schemeClr val="bg1"/>
                </a:solidFill>
              </a:rPr>
              <a:t>α</a:t>
            </a:r>
            <a:r>
              <a:rPr lang="en-US" sz="1100" dirty="0" smtClean="0">
                <a:solidFill>
                  <a:schemeClr val="bg1"/>
                </a:solidFill>
              </a:rPr>
              <a:t>=21</a:t>
            </a:r>
            <a:r>
              <a:rPr lang="en-US" sz="1100" dirty="0" smtClean="0">
                <a:solidFill>
                  <a:schemeClr val="bg1"/>
                </a:solidFill>
                <a:latin typeface="Times New Roman"/>
                <a:cs typeface="Times New Roman"/>
              </a:rPr>
              <a:t>̊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615720" y="3491488"/>
            <a:ext cx="4855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00" dirty="0" smtClean="0">
                <a:solidFill>
                  <a:schemeClr val="bg1"/>
                </a:solidFill>
              </a:rPr>
              <a:t>α</a:t>
            </a:r>
            <a:r>
              <a:rPr lang="en-US" sz="1100" dirty="0" smtClean="0">
                <a:solidFill>
                  <a:schemeClr val="bg1"/>
                </a:solidFill>
              </a:rPr>
              <a:t>=7</a:t>
            </a:r>
            <a:r>
              <a:rPr lang="en-US" sz="1100" dirty="0" smtClean="0">
                <a:solidFill>
                  <a:schemeClr val="bg1"/>
                </a:solidFill>
                <a:latin typeface="Times New Roman"/>
                <a:cs typeface="Times New Roman"/>
              </a:rPr>
              <a:t>̊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70775" y="5244088"/>
            <a:ext cx="457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00" dirty="0" smtClean="0">
                <a:solidFill>
                  <a:schemeClr val="bg1"/>
                </a:solidFill>
              </a:rPr>
              <a:t>α</a:t>
            </a:r>
            <a:r>
              <a:rPr lang="en-US" sz="1100" dirty="0" smtClean="0">
                <a:solidFill>
                  <a:schemeClr val="bg1"/>
                </a:solidFill>
              </a:rPr>
              <a:t>=7</a:t>
            </a:r>
            <a:r>
              <a:rPr lang="en-US" sz="1100" dirty="0" smtClean="0">
                <a:solidFill>
                  <a:schemeClr val="bg1"/>
                </a:solidFill>
                <a:latin typeface="Times New Roman"/>
                <a:cs typeface="Times New Roman"/>
              </a:rPr>
              <a:t>̊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800046" y="5257800"/>
            <a:ext cx="6745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00" dirty="0" smtClean="0">
                <a:solidFill>
                  <a:schemeClr val="bg1"/>
                </a:solidFill>
              </a:rPr>
              <a:t>α</a:t>
            </a:r>
            <a:r>
              <a:rPr lang="en-US" sz="1100" dirty="0" smtClean="0">
                <a:solidFill>
                  <a:schemeClr val="bg1"/>
                </a:solidFill>
              </a:rPr>
              <a:t>=18.5</a:t>
            </a:r>
            <a:r>
              <a:rPr lang="en-US" sz="1100" dirty="0" smtClean="0">
                <a:solidFill>
                  <a:schemeClr val="bg1"/>
                </a:solidFill>
                <a:latin typeface="Times New Roman"/>
                <a:cs typeface="Times New Roman"/>
              </a:rPr>
              <a:t>̊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00046" y="3505200"/>
            <a:ext cx="6745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00" dirty="0" smtClean="0">
                <a:solidFill>
                  <a:schemeClr val="bg1"/>
                </a:solidFill>
              </a:rPr>
              <a:t>α</a:t>
            </a:r>
            <a:r>
              <a:rPr lang="en-US" sz="1100" dirty="0" smtClean="0">
                <a:solidFill>
                  <a:schemeClr val="bg1"/>
                </a:solidFill>
              </a:rPr>
              <a:t>=18.5</a:t>
            </a:r>
            <a:r>
              <a:rPr lang="en-US" sz="1100" dirty="0" smtClean="0">
                <a:solidFill>
                  <a:schemeClr val="bg1"/>
                </a:solidFill>
                <a:latin typeface="Times New Roman"/>
                <a:cs typeface="Times New Roman"/>
              </a:rPr>
              <a:t>̊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238999" y="3505200"/>
            <a:ext cx="5882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00" dirty="0" smtClean="0">
                <a:solidFill>
                  <a:schemeClr val="bg1"/>
                </a:solidFill>
              </a:rPr>
              <a:t>α</a:t>
            </a:r>
            <a:r>
              <a:rPr lang="en-US" sz="1100" dirty="0" smtClean="0">
                <a:solidFill>
                  <a:schemeClr val="bg1"/>
                </a:solidFill>
              </a:rPr>
              <a:t>=21</a:t>
            </a:r>
            <a:r>
              <a:rPr lang="en-US" sz="1100" dirty="0" smtClean="0">
                <a:solidFill>
                  <a:schemeClr val="bg1"/>
                </a:solidFill>
                <a:latin typeface="Times New Roman"/>
                <a:cs typeface="Times New Roman"/>
              </a:rPr>
              <a:t>̊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260335" y="5239811"/>
            <a:ext cx="5882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00" dirty="0" smtClean="0">
                <a:solidFill>
                  <a:schemeClr val="bg1"/>
                </a:solidFill>
              </a:rPr>
              <a:t>α</a:t>
            </a:r>
            <a:r>
              <a:rPr lang="en-US" sz="1100" dirty="0" smtClean="0">
                <a:solidFill>
                  <a:schemeClr val="bg1"/>
                </a:solidFill>
              </a:rPr>
              <a:t>=21</a:t>
            </a:r>
            <a:r>
              <a:rPr lang="en-US" sz="1100" dirty="0" smtClean="0">
                <a:solidFill>
                  <a:schemeClr val="bg1"/>
                </a:solidFill>
                <a:latin typeface="Times New Roman"/>
                <a:cs typeface="Times New Roman"/>
              </a:rPr>
              <a:t>̊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40" name="Slide Number Placeholder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B9637-F69C-49EA-9518-8EB6C5A62AF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946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9438"/>
            <a:ext cx="8229600" cy="868362"/>
          </a:xfrm>
        </p:spPr>
        <p:txBody>
          <a:bodyPr>
            <a:noAutofit/>
          </a:bodyPr>
          <a:lstStyle/>
          <a:p>
            <a:r>
              <a:rPr lang="en-US" sz="3200" dirty="0" smtClean="0"/>
              <a:t>Experimental and CFD Data Comparison</a:t>
            </a:r>
            <a:br>
              <a:rPr lang="en-US" sz="3200" dirty="0" smtClean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134" y="1201505"/>
            <a:ext cx="8229600" cy="5638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Alpha: 7 degrees</a:t>
            </a:r>
          </a:p>
          <a:p>
            <a:pPr marL="457200" lvl="1" indent="0">
              <a:buNone/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>
          <a:xfrm>
            <a:off x="7010400" y="6477000"/>
            <a:ext cx="2133600" cy="365125"/>
          </a:xfrm>
        </p:spPr>
        <p:txBody>
          <a:bodyPr/>
          <a:lstStyle/>
          <a:p>
            <a:fld id="{A34B9637-F69C-49EA-9518-8EB6C5A62AFD}" type="slidenum">
              <a:rPr lang="en-US" smtClean="0"/>
              <a:t>8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562600" y="1602938"/>
            <a:ext cx="258394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Color Code</a:t>
            </a:r>
          </a:p>
          <a:p>
            <a:r>
              <a:rPr lang="en-US" sz="1200" b="1" i="1" dirty="0" smtClean="0"/>
              <a:t>Pink – </a:t>
            </a:r>
            <a:r>
              <a:rPr lang="en-US" sz="1200" b="1" i="1" dirty="0" smtClean="0"/>
              <a:t>Separation</a:t>
            </a:r>
            <a:endParaRPr lang="en-US" sz="1200" b="1" i="1" dirty="0" smtClean="0"/>
          </a:p>
          <a:p>
            <a:r>
              <a:rPr lang="en-US" sz="1200" b="1" i="1" dirty="0" smtClean="0"/>
              <a:t>Green - Surface flow lines </a:t>
            </a:r>
          </a:p>
          <a:p>
            <a:r>
              <a:rPr lang="en-US" sz="1200" b="1" i="1" dirty="0" smtClean="0"/>
              <a:t>Blue Lines- </a:t>
            </a:r>
            <a:r>
              <a:rPr lang="en-US" sz="1200" b="1" i="1" dirty="0" smtClean="0"/>
              <a:t>Reattachment</a:t>
            </a:r>
            <a:endParaRPr lang="en-US" sz="1200" b="1" i="1" dirty="0" smtClean="0"/>
          </a:p>
          <a:p>
            <a:endParaRPr lang="en-US" sz="1400" dirty="0" smtClean="0"/>
          </a:p>
          <a:p>
            <a:endParaRPr lang="en-US" sz="14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42"/>
          <a:stretch/>
        </p:blipFill>
        <p:spPr>
          <a:xfrm>
            <a:off x="76203" y="1524000"/>
            <a:ext cx="4672598" cy="2743200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1829049" y="2053653"/>
            <a:ext cx="583453" cy="107054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827563" y="2044647"/>
            <a:ext cx="1001486" cy="54615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829048" y="2044647"/>
            <a:ext cx="75952" cy="92715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1328306" y="2053653"/>
            <a:ext cx="500744" cy="76574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088820" y="1827603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Reattachment lines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99"/>
          <a:stretch/>
        </p:blipFill>
        <p:spPr bwMode="auto">
          <a:xfrm>
            <a:off x="4419600" y="3733800"/>
            <a:ext cx="4662223" cy="2834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267200" y="1524000"/>
            <a:ext cx="4839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00" dirty="0" smtClean="0">
                <a:solidFill>
                  <a:schemeClr val="bg1"/>
                </a:solidFill>
              </a:rPr>
              <a:t>α</a:t>
            </a:r>
            <a:r>
              <a:rPr lang="en-US" sz="1100" dirty="0" smtClean="0">
                <a:solidFill>
                  <a:schemeClr val="bg1"/>
                </a:solidFill>
              </a:rPr>
              <a:t>=7</a:t>
            </a:r>
            <a:r>
              <a:rPr lang="en-US" sz="1100" dirty="0" smtClean="0">
                <a:solidFill>
                  <a:schemeClr val="bg1"/>
                </a:solidFill>
                <a:latin typeface="Times New Roman"/>
                <a:cs typeface="Times New Roman"/>
              </a:rPr>
              <a:t>̊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583893" y="3733800"/>
            <a:ext cx="4839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00" dirty="0" smtClean="0">
                <a:solidFill>
                  <a:schemeClr val="bg1"/>
                </a:solidFill>
              </a:rPr>
              <a:t>α</a:t>
            </a:r>
            <a:r>
              <a:rPr lang="en-US" sz="1100" dirty="0" smtClean="0">
                <a:solidFill>
                  <a:schemeClr val="bg1"/>
                </a:solidFill>
              </a:rPr>
              <a:t>=7</a:t>
            </a:r>
            <a:r>
              <a:rPr lang="en-US" sz="1100" dirty="0" smtClean="0">
                <a:solidFill>
                  <a:schemeClr val="bg1"/>
                </a:solidFill>
                <a:latin typeface="Times New Roman"/>
                <a:cs typeface="Times New Roman"/>
              </a:rPr>
              <a:t>̊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6167" name="TextBox 6166"/>
          <p:cNvSpPr txBox="1"/>
          <p:nvPr/>
        </p:nvSpPr>
        <p:spPr>
          <a:xfrm>
            <a:off x="685801" y="4271554"/>
            <a:ext cx="2574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CFD-Streamlines</a:t>
            </a:r>
            <a:endParaRPr lang="en-US" dirty="0"/>
          </a:p>
        </p:txBody>
      </p:sp>
      <p:sp>
        <p:nvSpPr>
          <p:cNvPr id="6168" name="TextBox 6167"/>
          <p:cNvSpPr txBox="1"/>
          <p:nvPr/>
        </p:nvSpPr>
        <p:spPr>
          <a:xfrm>
            <a:off x="5105400" y="3386239"/>
            <a:ext cx="361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Experiment </a:t>
            </a:r>
            <a:r>
              <a:rPr lang="en-US" dirty="0" smtClean="0"/>
              <a:t>-Oil Flow Visualization</a:t>
            </a:r>
            <a:endParaRPr lang="en-US" dirty="0"/>
          </a:p>
        </p:txBody>
      </p:sp>
      <p:sp>
        <p:nvSpPr>
          <p:cNvPr id="61" name="Slide Number Placeholder 39"/>
          <p:cNvSpPr txBox="1">
            <a:spLocks/>
          </p:cNvSpPr>
          <p:nvPr/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4B9637-F69C-49EA-9518-8EB6C5A62AFD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11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09600"/>
          </a:xfrm>
        </p:spPr>
        <p:txBody>
          <a:bodyPr>
            <a:normAutofit/>
          </a:bodyPr>
          <a:lstStyle/>
          <a:p>
            <a:r>
              <a:rPr lang="en-US" sz="3200" dirty="0"/>
              <a:t>Experimental and CFD Data Comparison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3991088" y="6492875"/>
            <a:ext cx="1161826" cy="365125"/>
          </a:xfrm>
        </p:spPr>
        <p:txBody>
          <a:bodyPr/>
          <a:lstStyle/>
          <a:p>
            <a:fld id="{A34B9637-F69C-49EA-9518-8EB6C5A62AFD}" type="slidenum">
              <a:rPr lang="en-US" smtClean="0"/>
              <a:t>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3" t="57679" r="23450" b="5354"/>
          <a:stretch/>
        </p:blipFill>
        <p:spPr>
          <a:xfrm>
            <a:off x="381000" y="1676400"/>
            <a:ext cx="8138160" cy="1918157"/>
          </a:xfrm>
          <a:prstGeom prst="snip1Rect">
            <a:avLst>
              <a:gd name="adj" fmla="val 0"/>
            </a:avLst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1" t="46578" r="1436" b="26711"/>
          <a:stretch/>
        </p:blipFill>
        <p:spPr bwMode="auto">
          <a:xfrm>
            <a:off x="381000" y="4343400"/>
            <a:ext cx="8138160" cy="1664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050494" y="1676400"/>
            <a:ext cx="4839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00" dirty="0" smtClean="0">
                <a:solidFill>
                  <a:schemeClr val="bg1"/>
                </a:solidFill>
              </a:rPr>
              <a:t>α</a:t>
            </a:r>
            <a:r>
              <a:rPr lang="en-US" sz="1100" dirty="0" smtClean="0">
                <a:solidFill>
                  <a:schemeClr val="bg1"/>
                </a:solidFill>
              </a:rPr>
              <a:t>=7</a:t>
            </a:r>
            <a:r>
              <a:rPr lang="en-US" sz="1100" dirty="0" smtClean="0">
                <a:solidFill>
                  <a:schemeClr val="bg1"/>
                </a:solidFill>
                <a:latin typeface="Times New Roman"/>
                <a:cs typeface="Times New Roman"/>
              </a:rPr>
              <a:t>̊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050494" y="4343400"/>
            <a:ext cx="4839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00" dirty="0" smtClean="0">
                <a:solidFill>
                  <a:schemeClr val="bg1"/>
                </a:solidFill>
              </a:rPr>
              <a:t>α</a:t>
            </a:r>
            <a:r>
              <a:rPr lang="en-US" sz="1100" dirty="0" smtClean="0">
                <a:solidFill>
                  <a:schemeClr val="bg1"/>
                </a:solidFill>
              </a:rPr>
              <a:t>=7</a:t>
            </a:r>
            <a:r>
              <a:rPr lang="en-US" sz="1100" dirty="0" smtClean="0">
                <a:solidFill>
                  <a:schemeClr val="bg1"/>
                </a:solidFill>
                <a:latin typeface="Times New Roman"/>
                <a:cs typeface="Times New Roman"/>
              </a:rPr>
              <a:t>̊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12954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CFD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81000" y="39624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Experiment 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6172200" y="1905000"/>
            <a:ext cx="152400" cy="118619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4450080" y="1905000"/>
            <a:ext cx="1722120" cy="59309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688853" y="1689103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Separation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lines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3" name="Slide Number Placeholder 39"/>
          <p:cNvSpPr txBox="1">
            <a:spLocks/>
          </p:cNvSpPr>
          <p:nvPr/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4B9637-F69C-49EA-9518-8EB6C5A62AFD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33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11250</TotalTime>
  <Words>884</Words>
  <Application>Microsoft Office PowerPoint</Application>
  <PresentationFormat>On-screen Show (4:3)</PresentationFormat>
  <Paragraphs>257</Paragraphs>
  <Slides>25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Clarity</vt:lpstr>
      <vt:lpstr>Understanding the Shortcomings of CFD in Predicting High Lift Configurations</vt:lpstr>
      <vt:lpstr>Purpose </vt:lpstr>
      <vt:lpstr>Model </vt:lpstr>
      <vt:lpstr>Experiment</vt:lpstr>
      <vt:lpstr>CFD</vt:lpstr>
      <vt:lpstr>CFD Post Processing Procedure</vt:lpstr>
      <vt:lpstr>CFD Post Processing Results</vt:lpstr>
      <vt:lpstr>Experimental and CFD Data Comparison </vt:lpstr>
      <vt:lpstr>Experimental and CFD Data Comparison</vt:lpstr>
      <vt:lpstr>Experimental and CFD Data Comparison</vt:lpstr>
      <vt:lpstr>Experimental and CFD Data Comparison</vt:lpstr>
      <vt:lpstr>Shear Stress: Configuration 5</vt:lpstr>
      <vt:lpstr>Experimental and CFD Data Comparison</vt:lpstr>
      <vt:lpstr>Experimental and CFD Data Comparison</vt:lpstr>
      <vt:lpstr>Discussion</vt:lpstr>
      <vt:lpstr>Future Work</vt:lpstr>
      <vt:lpstr>Acknowledgments </vt:lpstr>
      <vt:lpstr>PowerPoint Presentation</vt:lpstr>
      <vt:lpstr>Q&amp;A</vt:lpstr>
      <vt:lpstr>Appendix</vt:lpstr>
      <vt:lpstr>References</vt:lpstr>
      <vt:lpstr>CFD- Code</vt:lpstr>
      <vt:lpstr>AIAA High Lift Prediction Workshop (Background)</vt:lpstr>
      <vt:lpstr>Experiment</vt:lpstr>
      <vt:lpstr>CFD: Solver Settings</vt:lpstr>
    </vt:vector>
  </TitlesOfParts>
  <Company>ERAU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Thompson, Ciara B</dc:creator>
  <cp:lastModifiedBy>Thompson, Ciara B</cp:lastModifiedBy>
  <cp:revision>113</cp:revision>
  <cp:lastPrinted>2014-04-01T23:26:27Z</cp:lastPrinted>
  <dcterms:created xsi:type="dcterms:W3CDTF">2014-03-25T19:44:21Z</dcterms:created>
  <dcterms:modified xsi:type="dcterms:W3CDTF">2014-04-03T06:55:11Z</dcterms:modified>
</cp:coreProperties>
</file>